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75" r:id="rId2"/>
    <p:sldId id="342" r:id="rId3"/>
    <p:sldId id="309" r:id="rId4"/>
    <p:sldId id="310" r:id="rId5"/>
    <p:sldId id="277" r:id="rId6"/>
    <p:sldId id="280" r:id="rId7"/>
    <p:sldId id="281" r:id="rId8"/>
    <p:sldId id="282" r:id="rId9"/>
    <p:sldId id="283" r:id="rId10"/>
    <p:sldId id="284" r:id="rId11"/>
    <p:sldId id="285" r:id="rId12"/>
    <p:sldId id="289" r:id="rId13"/>
    <p:sldId id="318" r:id="rId14"/>
    <p:sldId id="332" r:id="rId15"/>
    <p:sldId id="287" r:id="rId16"/>
    <p:sldId id="288" r:id="rId17"/>
    <p:sldId id="290" r:id="rId18"/>
    <p:sldId id="291" r:id="rId19"/>
    <p:sldId id="292" r:id="rId20"/>
    <p:sldId id="293" r:id="rId21"/>
    <p:sldId id="333" r:id="rId22"/>
    <p:sldId id="334" r:id="rId23"/>
    <p:sldId id="319" r:id="rId24"/>
    <p:sldId id="321" r:id="rId25"/>
    <p:sldId id="322" r:id="rId26"/>
    <p:sldId id="320" r:id="rId27"/>
    <p:sldId id="278" r:id="rId28"/>
    <p:sldId id="295" r:id="rId29"/>
    <p:sldId id="296" r:id="rId30"/>
    <p:sldId id="311" r:id="rId31"/>
    <p:sldId id="297" r:id="rId32"/>
    <p:sldId id="298" r:id="rId33"/>
    <p:sldId id="299" r:id="rId34"/>
    <p:sldId id="307" r:id="rId35"/>
    <p:sldId id="300" r:id="rId36"/>
    <p:sldId id="306" r:id="rId37"/>
    <p:sldId id="301" r:id="rId38"/>
    <p:sldId id="302" r:id="rId39"/>
    <p:sldId id="303" r:id="rId40"/>
    <p:sldId id="304" r:id="rId41"/>
    <p:sldId id="305" r:id="rId42"/>
    <p:sldId id="308" r:id="rId43"/>
    <p:sldId id="323" r:id="rId44"/>
    <p:sldId id="335" r:id="rId45"/>
    <p:sldId id="338" r:id="rId46"/>
    <p:sldId id="339" r:id="rId47"/>
    <p:sldId id="325" r:id="rId48"/>
    <p:sldId id="326" r:id="rId49"/>
    <p:sldId id="331" r:id="rId50"/>
    <p:sldId id="337" r:id="rId51"/>
    <p:sldId id="327" r:id="rId52"/>
    <p:sldId id="324" r:id="rId53"/>
    <p:sldId id="312" r:id="rId54"/>
    <p:sldId id="313" r:id="rId55"/>
    <p:sldId id="314" r:id="rId56"/>
    <p:sldId id="315" r:id="rId57"/>
    <p:sldId id="316" r:id="rId58"/>
    <p:sldId id="317" r:id="rId59"/>
    <p:sldId id="340" r:id="rId60"/>
  </p:sldIdLst>
  <p:sldSz cx="9144000" cy="6858000" type="screen4x3"/>
  <p:notesSz cx="7559675" cy="10691813"/>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8" d="100"/>
          <a:sy n="118" d="100"/>
        </p:scale>
        <p:origin x="-143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lt-LT" sz="4400" b="0" strike="noStrike" spc="-1">
              <a:latin typeface="Arial"/>
            </a:endParaRPr>
          </a:p>
        </p:txBody>
      </p:sp>
      <p:sp>
        <p:nvSpPr>
          <p:cNvPr id="6" name="PlaceHolder 2"/>
          <p:cNvSpPr>
            <a:spLocks noGrp="1"/>
          </p:cNvSpPr>
          <p:nvPr>
            <p:ph type="subTitle"/>
          </p:nvPr>
        </p:nvSpPr>
        <p:spPr>
          <a:xfrm>
            <a:off x="457200" y="1604520"/>
            <a:ext cx="8229240" cy="3977280"/>
          </a:xfrm>
          <a:prstGeom prst="rect">
            <a:avLst/>
          </a:prstGeom>
        </p:spPr>
        <p:txBody>
          <a:bodyPr lIns="0" tIns="0" rIns="0" bIns="0" anchor="ctr">
            <a:noAutofit/>
          </a:bodyPr>
          <a:lstStyle/>
          <a:p>
            <a:pPr algn="ctr"/>
            <a:endParaRPr lang="lt-LT"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lt-LT" sz="4400" b="0" strike="noStrike" spc="-1">
              <a:latin typeface="Arial"/>
            </a:endParaRPr>
          </a:p>
        </p:txBody>
      </p:sp>
      <p:sp>
        <p:nvSpPr>
          <p:cNvPr id="8"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lt-LT"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lt-LT" sz="4400" b="0" strike="noStrike" spc="-1">
              <a:latin typeface="Arial"/>
            </a:endParaRPr>
          </a:p>
        </p:txBody>
      </p:sp>
      <p:sp>
        <p:nvSpPr>
          <p:cNvPr id="10"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lt-LT" sz="3200" b="0" strike="noStrike" spc="-1">
              <a:latin typeface="Arial"/>
            </a:endParaRPr>
          </a:p>
        </p:txBody>
      </p:sp>
      <p:sp>
        <p:nvSpPr>
          <p:cNvPr id="11"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lt-LT"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lt-LT"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457200" y="273600"/>
            <a:ext cx="8229240" cy="5307840"/>
          </a:xfrm>
          <a:prstGeom prst="rect">
            <a:avLst/>
          </a:prstGeom>
        </p:spPr>
        <p:txBody>
          <a:bodyPr lIns="0" tIns="0" rIns="0" bIns="0" anchor="ctr">
            <a:noAutofit/>
          </a:bodyPr>
          <a:lstStyle/>
          <a:p>
            <a:pPr algn="ctr"/>
            <a:endParaRPr lang="lt-LT"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lt-LT" sz="4400" b="0" strike="noStrike" spc="-1">
              <a:latin typeface="Arial"/>
            </a:endParaRPr>
          </a:p>
        </p:txBody>
      </p:sp>
      <p:sp>
        <p:nvSpPr>
          <p:cNvPr id="15"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lt-LT" sz="3200" b="0" strike="noStrike" spc="-1">
              <a:latin typeface="Arial"/>
            </a:endParaRPr>
          </a:p>
        </p:txBody>
      </p:sp>
      <p:sp>
        <p:nvSpPr>
          <p:cNvPr id="16"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lt-LT" sz="3200" b="0" strike="noStrike" spc="-1">
              <a:latin typeface="Arial"/>
            </a:endParaRPr>
          </a:p>
        </p:txBody>
      </p:sp>
      <p:sp>
        <p:nvSpPr>
          <p:cNvPr id="17"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lt-LT"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lt-LT" sz="4400" b="0" strike="noStrike" spc="-1">
              <a:latin typeface="Arial"/>
            </a:endParaRPr>
          </a:p>
        </p:txBody>
      </p:sp>
      <p:sp>
        <p:nvSpPr>
          <p:cNvPr id="19"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lt-LT" sz="3200" b="0" strike="noStrike" spc="-1">
              <a:latin typeface="Arial"/>
            </a:endParaRPr>
          </a:p>
        </p:txBody>
      </p:sp>
      <p:sp>
        <p:nvSpPr>
          <p:cNvPr id="20"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lt-LT" sz="3200" b="0" strike="noStrike" spc="-1">
              <a:latin typeface="Arial"/>
            </a:endParaRPr>
          </a:p>
        </p:txBody>
      </p:sp>
      <p:sp>
        <p:nvSpPr>
          <p:cNvPr id="21"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lt-LT"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lt-LT" sz="4400" b="0" strike="noStrike" spc="-1">
              <a:latin typeface="Arial"/>
            </a:endParaRPr>
          </a:p>
        </p:txBody>
      </p:sp>
      <p:sp>
        <p:nvSpPr>
          <p:cNvPr id="23"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lt-LT" sz="3200" b="0" strike="noStrike" spc="-1">
              <a:latin typeface="Arial"/>
            </a:endParaRPr>
          </a:p>
        </p:txBody>
      </p:sp>
      <p:sp>
        <p:nvSpPr>
          <p:cNvPr id="24"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lt-LT" sz="3200" b="0" strike="noStrike" spc="-1">
              <a:latin typeface="Arial"/>
            </a:endParaRPr>
          </a:p>
        </p:txBody>
      </p:sp>
      <p:sp>
        <p:nvSpPr>
          <p:cNvPr id="25"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lt-LT"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lt-LT" sz="4400" b="0" strike="noStrike" spc="-1">
              <a:latin typeface="Arial"/>
            </a:endParaRPr>
          </a:p>
        </p:txBody>
      </p:sp>
      <p:sp>
        <p:nvSpPr>
          <p:cNvPr id="27"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lt-LT" sz="3200" b="0" strike="noStrike" spc="-1">
              <a:latin typeface="Arial"/>
            </a:endParaRPr>
          </a:p>
        </p:txBody>
      </p:sp>
      <p:sp>
        <p:nvSpPr>
          <p:cNvPr id="28"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lt-LT"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lt-LT" sz="4400" b="0" strike="noStrike" spc="-1">
              <a:latin typeface="Arial"/>
            </a:endParaRPr>
          </a:p>
        </p:txBody>
      </p:sp>
      <p:sp>
        <p:nvSpPr>
          <p:cNvPr id="30"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lt-LT" sz="3200" b="0" strike="noStrike" spc="-1">
              <a:latin typeface="Arial"/>
            </a:endParaRPr>
          </a:p>
        </p:txBody>
      </p:sp>
      <p:sp>
        <p:nvSpPr>
          <p:cNvPr id="3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lt-LT" sz="3200" b="0" strike="noStrike" spc="-1">
              <a:latin typeface="Arial"/>
            </a:endParaRPr>
          </a:p>
        </p:txBody>
      </p:sp>
      <p:sp>
        <p:nvSpPr>
          <p:cNvPr id="32"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lt-LT" sz="3200" b="0" strike="noStrike" spc="-1">
              <a:latin typeface="Arial"/>
            </a:endParaRPr>
          </a:p>
        </p:txBody>
      </p:sp>
      <p:sp>
        <p:nvSpPr>
          <p:cNvPr id="33"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lt-LT"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lt-LT" sz="4400" b="0" strike="noStrike" spc="-1">
              <a:latin typeface="Arial"/>
            </a:endParaRPr>
          </a:p>
        </p:txBody>
      </p:sp>
      <p:sp>
        <p:nvSpPr>
          <p:cNvPr id="35"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lt-LT" sz="3200" b="0" strike="noStrike" spc="-1">
              <a:latin typeface="Arial"/>
            </a:endParaRPr>
          </a:p>
        </p:txBody>
      </p:sp>
      <p:sp>
        <p:nvSpPr>
          <p:cNvPr id="36"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lt-LT" sz="3200" b="0" strike="noStrike" spc="-1">
              <a:latin typeface="Arial"/>
            </a:endParaRPr>
          </a:p>
        </p:txBody>
      </p:sp>
      <p:sp>
        <p:nvSpPr>
          <p:cNvPr id="37"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lt-LT" sz="3200" b="0" strike="noStrike" spc="-1">
              <a:latin typeface="Arial"/>
            </a:endParaRPr>
          </a:p>
        </p:txBody>
      </p:sp>
      <p:sp>
        <p:nvSpPr>
          <p:cNvPr id="38"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lt-LT" sz="3200" b="0" strike="noStrike" spc="-1">
              <a:latin typeface="Arial"/>
            </a:endParaRPr>
          </a:p>
        </p:txBody>
      </p:sp>
      <p:sp>
        <p:nvSpPr>
          <p:cNvPr id="39"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lt-LT" sz="3200" b="0" strike="noStrike" spc="-1">
              <a:latin typeface="Arial"/>
            </a:endParaRPr>
          </a:p>
        </p:txBody>
      </p:sp>
      <p:sp>
        <p:nvSpPr>
          <p:cNvPr id="40"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lt-LT"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fillRect/>
          </a:stretch>
        </a:blipFill>
        <a:effectLst/>
      </p:bgPr>
    </p:bg>
    <p:spTree>
      <p:nvGrpSpPr>
        <p:cNvPr id="1" name=""/>
        <p:cNvGrpSpPr/>
        <p:nvPr/>
      </p:nvGrpSpPr>
      <p:grpSpPr>
        <a:xfrm>
          <a:off x="0" y="0"/>
          <a:ext cx="0" cy="0"/>
          <a:chOff x="0" y="0"/>
          <a:chExt cx="0" cy="0"/>
        </a:xfrm>
      </p:grpSpPr>
      <p:sp>
        <p:nvSpPr>
          <p:cNvPr id="5" name="Line 1"/>
          <p:cNvSpPr/>
          <p:nvPr/>
        </p:nvSpPr>
        <p:spPr>
          <a:xfrm>
            <a:off x="514080" y="1050840"/>
            <a:ext cx="8629920" cy="2160"/>
          </a:xfrm>
          <a:prstGeom prst="line">
            <a:avLst/>
          </a:prstGeom>
          <a:ln w="9360">
            <a:solidFill>
              <a:srgbClr val="F0A22E"/>
            </a:solidFill>
            <a:round/>
          </a:ln>
        </p:spPr>
        <p:style>
          <a:lnRef idx="0">
            <a:scrgbClr r="0" g="0" b="0"/>
          </a:lnRef>
          <a:fillRef idx="0">
            <a:scrgbClr r="0" g="0" b="0"/>
          </a:fillRef>
          <a:effectRef idx="0">
            <a:scrgbClr r="0" g="0" b="0"/>
          </a:effectRef>
          <a:fontRef idx="minor"/>
        </p:style>
      </p:sp>
      <p:sp>
        <p:nvSpPr>
          <p:cNvPr id="6" name="Line 2"/>
          <p:cNvSpPr/>
          <p:nvPr/>
        </p:nvSpPr>
        <p:spPr>
          <a:xfrm>
            <a:off x="514080" y="1050840"/>
            <a:ext cx="8629920" cy="2160"/>
          </a:xfrm>
          <a:prstGeom prst="line">
            <a:avLst/>
          </a:prstGeom>
          <a:ln w="9360">
            <a:solidFill>
              <a:srgbClr val="F0A22E"/>
            </a:solidFill>
            <a:round/>
          </a:ln>
        </p:spPr>
        <p:style>
          <a:lnRef idx="0">
            <a:scrgbClr r="0" g="0" b="0"/>
          </a:lnRef>
          <a:fillRef idx="0">
            <a:scrgbClr r="0" g="0" b="0"/>
          </a:fillRef>
          <a:effectRef idx="0">
            <a:scrgbClr r="0" g="0" b="0"/>
          </a:effectRef>
          <a:fontRef idx="minor"/>
        </p:style>
      </p:sp>
      <p:sp>
        <p:nvSpPr>
          <p:cNvPr id="2" name="Line 3"/>
          <p:cNvSpPr/>
          <p:nvPr/>
        </p:nvSpPr>
        <p:spPr>
          <a:xfrm>
            <a:off x="514080" y="1057680"/>
            <a:ext cx="8629920" cy="2520"/>
          </a:xfrm>
          <a:prstGeom prst="line">
            <a:avLst/>
          </a:prstGeom>
          <a:ln w="9360">
            <a:solidFill>
              <a:srgbClr val="F0A22E"/>
            </a:solidFill>
            <a:round/>
          </a:ln>
        </p:spPr>
        <p:style>
          <a:lnRef idx="0">
            <a:scrgbClr r="0" g="0" b="0"/>
          </a:lnRef>
          <a:fillRef idx="0">
            <a:scrgbClr r="0" g="0" b="0"/>
          </a:fillRef>
          <a:effectRef idx="0">
            <a:scrgbClr r="0" g="0" b="0"/>
          </a:effectRef>
          <a:fontRef idx="minor"/>
        </p:style>
      </p:sp>
      <p:sp>
        <p:nvSpPr>
          <p:cNvPr id="3" name="PlaceHolder 4"/>
          <p:cNvSpPr>
            <a:spLocks noGrp="1"/>
          </p:cNvSpPr>
          <p:nvPr>
            <p:ph type="title"/>
          </p:nvPr>
        </p:nvSpPr>
        <p:spPr>
          <a:xfrm>
            <a:off x="457200" y="273600"/>
            <a:ext cx="8229240" cy="1144800"/>
          </a:xfrm>
          <a:prstGeom prst="rect">
            <a:avLst/>
          </a:prstGeom>
        </p:spPr>
        <p:txBody>
          <a:bodyPr lIns="0" tIns="0" rIns="0" bIns="0" anchor="ctr">
            <a:noAutofit/>
          </a:bodyPr>
          <a:lstStyle/>
          <a:p>
            <a:pPr algn="ctr"/>
            <a:r>
              <a:rPr lang="lt-LT" sz="4400" b="0" strike="noStrike" spc="-1">
                <a:latin typeface="Arial"/>
              </a:rPr>
              <a:t>Pavadinimas</a:t>
            </a:r>
          </a:p>
        </p:txBody>
      </p:sp>
      <p:sp>
        <p:nvSpPr>
          <p:cNvPr id="4" name="PlaceHolder 5"/>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lt-LT" sz="3200" b="0" strike="noStrike" spc="-1">
                <a:latin typeface="Arial"/>
              </a:rPr>
              <a:t>Pirmas struktūros lygis</a:t>
            </a:r>
          </a:p>
          <a:p>
            <a:pPr marL="864000" lvl="1" indent="-324000">
              <a:spcBef>
                <a:spcPts val="1134"/>
              </a:spcBef>
              <a:buClr>
                <a:srgbClr val="000000"/>
              </a:buClr>
              <a:buSzPct val="75000"/>
              <a:buFont typeface="Symbol" charset="2"/>
              <a:buChar char=""/>
            </a:pPr>
            <a:r>
              <a:rPr lang="lt-LT" sz="2800" b="0" strike="noStrike" spc="-1">
                <a:latin typeface="Arial"/>
              </a:rPr>
              <a:t>Antras struktūros lygis</a:t>
            </a:r>
          </a:p>
          <a:p>
            <a:pPr marL="1296000" lvl="2" indent="-288000">
              <a:spcBef>
                <a:spcPts val="850"/>
              </a:spcBef>
              <a:buClr>
                <a:srgbClr val="000000"/>
              </a:buClr>
              <a:buSzPct val="45000"/>
              <a:buFont typeface="Wingdings" charset="2"/>
              <a:buChar char=""/>
            </a:pPr>
            <a:r>
              <a:rPr lang="lt-LT" sz="2400" b="0" strike="noStrike" spc="-1">
                <a:latin typeface="Arial"/>
              </a:rPr>
              <a:t>Trečias struktūros lygis</a:t>
            </a:r>
          </a:p>
          <a:p>
            <a:pPr marL="1728000" lvl="3" indent="-216000">
              <a:spcBef>
                <a:spcPts val="567"/>
              </a:spcBef>
              <a:buClr>
                <a:srgbClr val="000000"/>
              </a:buClr>
              <a:buSzPct val="75000"/>
              <a:buFont typeface="Symbol" charset="2"/>
              <a:buChar char=""/>
            </a:pPr>
            <a:r>
              <a:rPr lang="lt-LT" sz="2000" b="0" strike="noStrike" spc="-1">
                <a:latin typeface="Arial"/>
              </a:rPr>
              <a:t>Ketvirtas struktūros lygis</a:t>
            </a:r>
          </a:p>
          <a:p>
            <a:pPr marL="2160000" lvl="4" indent="-216000">
              <a:spcBef>
                <a:spcPts val="283"/>
              </a:spcBef>
              <a:buClr>
                <a:srgbClr val="000000"/>
              </a:buClr>
              <a:buSzPct val="45000"/>
              <a:buFont typeface="Wingdings" charset="2"/>
              <a:buChar char=""/>
            </a:pPr>
            <a:r>
              <a:rPr lang="lt-LT" sz="2000" b="0" strike="noStrike" spc="-1">
                <a:latin typeface="Arial"/>
              </a:rPr>
              <a:t>Penktas struktūros lygis</a:t>
            </a:r>
          </a:p>
          <a:p>
            <a:pPr marL="2592000" lvl="5" indent="-216000">
              <a:spcBef>
                <a:spcPts val="283"/>
              </a:spcBef>
              <a:buClr>
                <a:srgbClr val="000000"/>
              </a:buClr>
              <a:buSzPct val="45000"/>
              <a:buFont typeface="Wingdings" charset="2"/>
              <a:buChar char=""/>
            </a:pPr>
            <a:r>
              <a:rPr lang="lt-LT" sz="2000" b="0" strike="noStrike" spc="-1">
                <a:latin typeface="Arial"/>
              </a:rPr>
              <a:t>Šeštas struktūros lygis</a:t>
            </a:r>
          </a:p>
          <a:p>
            <a:pPr marL="3024000" lvl="6" indent="-216000">
              <a:spcBef>
                <a:spcPts val="283"/>
              </a:spcBef>
              <a:buClr>
                <a:srgbClr val="000000"/>
              </a:buClr>
              <a:buSzPct val="45000"/>
              <a:buFont typeface="Wingdings" charset="2"/>
              <a:buChar char=""/>
            </a:pPr>
            <a:r>
              <a:rPr lang="lt-LT" sz="2000" b="0" strike="noStrike" spc="-1">
                <a:latin typeface="Arial"/>
              </a:rPr>
              <a:t>Septintas struktūros lygis</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 Id="rId4" Type="http://schemas.openxmlformats.org/officeDocument/2006/relationships/image" Target="../media/image60.jpg"/></Relationships>
</file>

<file path=ppt/slides/_rels/slide4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jpg"/><Relationship Id="rId1" Type="http://schemas.openxmlformats.org/officeDocument/2006/relationships/slideLayout" Target="../slideLayouts/slideLayout2.xml"/><Relationship Id="rId4" Type="http://schemas.openxmlformats.org/officeDocument/2006/relationships/image" Target="../media/image63.jpg"/></Relationships>
</file>

<file path=ppt/slides/_rels/slide4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 Id="rId5" Type="http://schemas.openxmlformats.org/officeDocument/2006/relationships/image" Target="../media/image67.jpeg"/><Relationship Id="rId4" Type="http://schemas.openxmlformats.org/officeDocument/2006/relationships/image" Target="../media/image66.jpeg"/></Relationships>
</file>

<file path=ppt/slides/_rels/slide4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2.xml"/><Relationship Id="rId4" Type="http://schemas.openxmlformats.org/officeDocument/2006/relationships/image" Target="../media/image72.jpeg"/></Relationships>
</file>

<file path=ppt/slides/_rels/slide4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75.jpeg"/><Relationship Id="rId1" Type="http://schemas.openxmlformats.org/officeDocument/2006/relationships/slideLayout" Target="../slideLayouts/slideLayout2.xml"/><Relationship Id="rId4" Type="http://schemas.openxmlformats.org/officeDocument/2006/relationships/image" Target="../media/image77.jpeg"/></Relationships>
</file>

<file path=ppt/slides/_rels/slide5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image" Target="../media/image80.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www.viltieserdve.lt/" TargetMode="External"/><Relationship Id="rId2" Type="http://schemas.openxmlformats.org/officeDocument/2006/relationships/hyperlink" Target="mailto:info@viltieserdve.l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9912" y="1484784"/>
            <a:ext cx="4690504" cy="2016224"/>
          </a:xfrm>
        </p:spPr>
        <p:txBody>
          <a:bodyPr/>
          <a:lstStyle/>
          <a:p>
            <a:pPr algn="ctr"/>
            <a:r>
              <a:rPr lang="lt-LT" sz="2400" dirty="0" smtClean="0">
                <a:latin typeface="Times New Roman" panose="02020603050405020304" pitchFamily="18" charset="0"/>
                <a:cs typeface="Times New Roman" panose="02020603050405020304" pitchFamily="18" charset="0"/>
              </a:rPr>
              <a:t/>
            </a:r>
            <a:br>
              <a:rPr lang="lt-LT" sz="2400" dirty="0" smtClean="0">
                <a:latin typeface="Times New Roman" panose="02020603050405020304" pitchFamily="18" charset="0"/>
                <a:cs typeface="Times New Roman" panose="02020603050405020304" pitchFamily="18" charset="0"/>
              </a:rPr>
            </a:br>
            <a:r>
              <a:rPr lang="lt-LT" sz="2400" dirty="0" smtClean="0">
                <a:latin typeface="Times New Roman" panose="02020603050405020304" pitchFamily="18" charset="0"/>
                <a:cs typeface="Times New Roman" panose="02020603050405020304" pitchFamily="18" charset="0"/>
              </a:rPr>
              <a:t/>
            </a:r>
            <a:br>
              <a:rPr lang="lt-LT" sz="2400" dirty="0" smtClean="0">
                <a:latin typeface="Times New Roman" panose="02020603050405020304" pitchFamily="18" charset="0"/>
                <a:cs typeface="Times New Roman" panose="02020603050405020304" pitchFamily="18" charset="0"/>
              </a:rPr>
            </a:br>
            <a:r>
              <a:rPr lang="lt-LT" sz="2400" dirty="0">
                <a:latin typeface="Times New Roman" panose="02020603050405020304" pitchFamily="18" charset="0"/>
                <a:cs typeface="Times New Roman" panose="02020603050405020304" pitchFamily="18" charset="0"/>
              </a:rPr>
              <a:t/>
            </a:r>
            <a:br>
              <a:rPr lang="lt-LT" sz="2400" dirty="0">
                <a:latin typeface="Times New Roman" panose="02020603050405020304" pitchFamily="18" charset="0"/>
                <a:cs typeface="Times New Roman" panose="02020603050405020304" pitchFamily="18" charset="0"/>
              </a:rPr>
            </a:br>
            <a:r>
              <a:rPr lang="lt-LT" sz="2400" dirty="0" smtClean="0">
                <a:latin typeface="Times New Roman" panose="02020603050405020304" pitchFamily="18" charset="0"/>
                <a:cs typeface="Times New Roman" panose="02020603050405020304" pitchFamily="18" charset="0"/>
              </a:rPr>
              <a:t/>
            </a:r>
            <a:br>
              <a:rPr lang="lt-LT" sz="2400" dirty="0" smtClean="0">
                <a:latin typeface="Times New Roman" panose="02020603050405020304" pitchFamily="18" charset="0"/>
                <a:cs typeface="Times New Roman" panose="02020603050405020304" pitchFamily="18" charset="0"/>
              </a:rPr>
            </a:br>
            <a:r>
              <a:rPr lang="lt-LT" sz="2400" dirty="0">
                <a:latin typeface="Times New Roman" panose="02020603050405020304" pitchFamily="18" charset="0"/>
                <a:cs typeface="Times New Roman" panose="02020603050405020304" pitchFamily="18" charset="0"/>
              </a:rPr>
              <a:t/>
            </a:r>
            <a:br>
              <a:rPr lang="lt-LT" sz="2400" dirty="0">
                <a:latin typeface="Times New Roman" panose="02020603050405020304" pitchFamily="18" charset="0"/>
                <a:cs typeface="Times New Roman" panose="02020603050405020304" pitchFamily="18" charset="0"/>
              </a:rPr>
            </a:br>
            <a:r>
              <a:rPr lang="lt-LT" sz="4000" b="1" dirty="0" smtClean="0">
                <a:latin typeface="Times New Roman" panose="02020603050405020304" pitchFamily="18" charset="0"/>
                <a:cs typeface="Times New Roman" panose="02020603050405020304" pitchFamily="18" charset="0"/>
              </a:rPr>
              <a:t>Viešoji įstaiga „Vilties erdvė“ </a:t>
            </a:r>
            <a:r>
              <a:rPr lang="lt-LT" sz="2400" dirty="0" smtClean="0">
                <a:latin typeface="Times New Roman" panose="02020603050405020304" pitchFamily="18" charset="0"/>
                <a:cs typeface="Times New Roman" panose="02020603050405020304" pitchFamily="18" charset="0"/>
              </a:rPr>
              <a:t/>
            </a:r>
            <a:br>
              <a:rPr lang="lt-LT" sz="2400" dirty="0" smtClean="0">
                <a:latin typeface="Times New Roman" panose="02020603050405020304" pitchFamily="18" charset="0"/>
                <a:cs typeface="Times New Roman" panose="02020603050405020304" pitchFamily="18" charset="0"/>
              </a:rPr>
            </a:br>
            <a:r>
              <a:rPr lang="lt-LT" sz="2400" dirty="0">
                <a:latin typeface="Times New Roman" panose="02020603050405020304" pitchFamily="18" charset="0"/>
                <a:cs typeface="Times New Roman" panose="02020603050405020304" pitchFamily="18" charset="0"/>
              </a:rPr>
              <a:t/>
            </a:r>
            <a:br>
              <a:rPr lang="lt-LT" sz="2400" dirty="0">
                <a:latin typeface="Times New Roman" panose="02020603050405020304" pitchFamily="18" charset="0"/>
                <a:cs typeface="Times New Roman" panose="02020603050405020304" pitchFamily="18" charset="0"/>
              </a:rPr>
            </a:br>
            <a:r>
              <a:rPr lang="lt-LT" sz="2400" dirty="0" smtClean="0">
                <a:latin typeface="Times New Roman" panose="02020603050405020304" pitchFamily="18" charset="0"/>
                <a:cs typeface="Times New Roman" panose="02020603050405020304" pitchFamily="18" charset="0"/>
              </a:rPr>
              <a:t/>
            </a:r>
            <a:br>
              <a:rPr lang="lt-LT" sz="2400" dirty="0" smtClean="0">
                <a:latin typeface="Times New Roman" panose="02020603050405020304" pitchFamily="18" charset="0"/>
                <a:cs typeface="Times New Roman" panose="02020603050405020304" pitchFamily="18" charset="0"/>
              </a:rPr>
            </a:br>
            <a:r>
              <a:rPr lang="lt-LT" sz="2400" dirty="0" smtClean="0">
                <a:latin typeface="Times New Roman" panose="02020603050405020304" pitchFamily="18" charset="0"/>
                <a:cs typeface="Times New Roman" panose="02020603050405020304" pitchFamily="18" charset="0"/>
              </a:rPr>
              <a:t/>
            </a:r>
            <a:br>
              <a:rPr lang="lt-LT" sz="2400" dirty="0" smtClean="0">
                <a:latin typeface="Times New Roman" panose="02020603050405020304" pitchFamily="18" charset="0"/>
                <a:cs typeface="Times New Roman" panose="02020603050405020304" pitchFamily="18" charset="0"/>
              </a:rPr>
            </a:br>
            <a:r>
              <a:rPr lang="lt-LT" sz="2400" dirty="0">
                <a:latin typeface="Times New Roman" panose="02020603050405020304" pitchFamily="18" charset="0"/>
                <a:cs typeface="Times New Roman" panose="02020603050405020304" pitchFamily="18" charset="0"/>
              </a:rPr>
              <a:t/>
            </a:r>
            <a:br>
              <a:rPr lang="lt-LT" sz="2400" dirty="0">
                <a:latin typeface="Times New Roman" panose="02020603050405020304" pitchFamily="18" charset="0"/>
                <a:cs typeface="Times New Roman" panose="02020603050405020304" pitchFamily="18" charset="0"/>
              </a:rPr>
            </a:br>
            <a:r>
              <a:rPr lang="lt-LT" sz="2200" dirty="0" smtClean="0">
                <a:latin typeface="Times New Roman" panose="02020603050405020304" pitchFamily="18" charset="0"/>
                <a:cs typeface="Times New Roman" panose="02020603050405020304" pitchFamily="18" charset="0"/>
              </a:rPr>
              <a:t/>
            </a:r>
            <a:br>
              <a:rPr lang="lt-LT" sz="2200" dirty="0" smtClean="0">
                <a:latin typeface="Times New Roman" panose="02020603050405020304" pitchFamily="18" charset="0"/>
                <a:cs typeface="Times New Roman" panose="02020603050405020304" pitchFamily="18" charset="0"/>
              </a:rPr>
            </a:br>
            <a:endParaRPr lang="lt-LT" sz="2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p:nvPr>
        </p:nvSpPr>
        <p:spPr>
          <a:xfrm>
            <a:off x="323528" y="4149080"/>
            <a:ext cx="8229240" cy="2448272"/>
          </a:xfrm>
        </p:spPr>
        <p:txBody>
          <a:bodyPr/>
          <a:lstStyle/>
          <a:p>
            <a:pPr algn="ctr"/>
            <a:r>
              <a:rPr lang="lt-LT" sz="2400" dirty="0" smtClean="0">
                <a:latin typeface="Times New Roman" panose="02020603050405020304" pitchFamily="18" charset="0"/>
                <a:cs typeface="Times New Roman" panose="02020603050405020304" pitchFamily="18" charset="0"/>
              </a:rPr>
              <a:t>VšĮ „Vilties erdvė“ </a:t>
            </a:r>
            <a:r>
              <a:rPr lang="lt-LT" sz="2400" b="1" i="1" dirty="0" smtClean="0">
                <a:latin typeface="Times New Roman" panose="02020603050405020304" pitchFamily="18" charset="0"/>
                <a:cs typeface="Times New Roman" panose="02020603050405020304" pitchFamily="18" charset="0"/>
              </a:rPr>
              <a:t>tikslas</a:t>
            </a:r>
            <a:r>
              <a:rPr lang="lt-LT" sz="2400" dirty="0" smtClean="0">
                <a:latin typeface="Times New Roman" panose="02020603050405020304" pitchFamily="18" charset="0"/>
                <a:cs typeface="Times New Roman" panose="02020603050405020304" pitchFamily="18" charset="0"/>
              </a:rPr>
              <a:t> – </a:t>
            </a:r>
            <a:r>
              <a:rPr lang="lt-LT" sz="2400" dirty="0" smtClean="0">
                <a:latin typeface="Times New Roman" panose="02020603050405020304" pitchFamily="18" charset="0"/>
                <a:cs typeface="Times New Roman" panose="02020603050405020304" pitchFamily="18" charset="0"/>
              </a:rPr>
              <a:t>ruošti  žmones su intelekto ir psichikos negalia savarankiškam gyvenimui, siekiant juos integruoti į visuomenę.</a:t>
            </a:r>
            <a:endParaRPr lang="lt-LT" sz="2400" dirty="0"/>
          </a:p>
        </p:txBody>
      </p:sp>
      <p:pic>
        <p:nvPicPr>
          <p:cNvPr id="4" name="Picture 4" descr="Vilties erdvė"/>
          <p:cNvPicPr/>
          <p:nvPr/>
        </p:nvPicPr>
        <p:blipFill>
          <a:blip r:embed="rId2"/>
          <a:stretch/>
        </p:blipFill>
        <p:spPr>
          <a:xfrm>
            <a:off x="323528" y="1052736"/>
            <a:ext cx="3384376" cy="3096344"/>
          </a:xfrm>
          <a:prstGeom prst="rect">
            <a:avLst/>
          </a:prstGeom>
          <a:ln>
            <a:noFill/>
          </a:ln>
        </p:spPr>
      </p:pic>
    </p:spTree>
    <p:extLst>
      <p:ext uri="{BB962C8B-B14F-4D97-AF65-F5344CB8AC3E}">
        <p14:creationId xmlns:p14="http://schemas.microsoft.com/office/powerpoint/2010/main" val="7257509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5816" y="260648"/>
            <a:ext cx="5554600" cy="3744416"/>
          </a:xfrm>
        </p:spPr>
        <p:txBody>
          <a:bodyPr/>
          <a:lstStyle/>
          <a:p>
            <a:pPr algn="l"/>
            <a:r>
              <a:rPr lang="lt-LT" sz="2400" dirty="0" smtClean="0">
                <a:latin typeface="Times New Roman" panose="02020603050405020304" pitchFamily="18" charset="0"/>
                <a:cs typeface="Times New Roman" panose="02020603050405020304" pitchFamily="18" charset="0"/>
              </a:rPr>
              <a:t/>
            </a:r>
            <a:br>
              <a:rPr lang="lt-LT" sz="2400" dirty="0" smtClean="0">
                <a:latin typeface="Times New Roman" panose="02020603050405020304" pitchFamily="18" charset="0"/>
                <a:cs typeface="Times New Roman" panose="02020603050405020304" pitchFamily="18" charset="0"/>
              </a:rPr>
            </a:br>
            <a:endParaRPr lang="lt-LT" sz="2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p:nvPr>
        </p:nvSpPr>
        <p:spPr>
          <a:xfrm>
            <a:off x="323528" y="3127644"/>
            <a:ext cx="8229240" cy="2389587"/>
          </a:xfrm>
        </p:spPr>
        <p:txBody>
          <a:bodyPr/>
          <a:lstStyle/>
          <a:p>
            <a:r>
              <a:rPr lang="lt-LT" sz="2800" b="1" i="1" u="sng" dirty="0" smtClean="0">
                <a:latin typeface="Times New Roman" panose="02020603050405020304" pitchFamily="18" charset="0"/>
                <a:cs typeface="Times New Roman" panose="02020603050405020304" pitchFamily="18" charset="0"/>
              </a:rPr>
              <a:t>VšĮ „Vilties erdvė“ sudaro 4 padaliniai: </a:t>
            </a:r>
            <a:r>
              <a:rPr lang="lt-LT" sz="2800" dirty="0" smtClean="0">
                <a:latin typeface="Times New Roman" panose="02020603050405020304" pitchFamily="18" charset="0"/>
                <a:cs typeface="Times New Roman" panose="02020603050405020304" pitchFamily="18" charset="0"/>
              </a:rPr>
              <a:t/>
            </a:r>
            <a:br>
              <a:rPr lang="lt-LT" sz="2800" dirty="0" smtClean="0">
                <a:latin typeface="Times New Roman" panose="02020603050405020304" pitchFamily="18" charset="0"/>
                <a:cs typeface="Times New Roman" panose="02020603050405020304" pitchFamily="18" charset="0"/>
              </a:rPr>
            </a:br>
            <a:r>
              <a:rPr lang="lt-LT" sz="2800" i="1" dirty="0" smtClean="0">
                <a:latin typeface="Times New Roman" panose="02020603050405020304" pitchFamily="18" charset="0"/>
                <a:cs typeface="Times New Roman" panose="02020603050405020304" pitchFamily="18" charset="0"/>
              </a:rPr>
              <a:t>Grupinio gyvenimo namai Nr. 1</a:t>
            </a:r>
            <a:r>
              <a:rPr lang="lt-LT" sz="2800" dirty="0" smtClean="0">
                <a:latin typeface="Times New Roman" panose="02020603050405020304" pitchFamily="18" charset="0"/>
                <a:cs typeface="Times New Roman" panose="02020603050405020304" pitchFamily="18" charset="0"/>
              </a:rPr>
              <a:t>, adresu Šerkšnės g. 2, Mažeikiai;</a:t>
            </a:r>
            <a:br>
              <a:rPr lang="lt-LT" sz="2800" dirty="0" smtClean="0">
                <a:latin typeface="Times New Roman" panose="02020603050405020304" pitchFamily="18" charset="0"/>
                <a:cs typeface="Times New Roman" panose="02020603050405020304" pitchFamily="18" charset="0"/>
              </a:rPr>
            </a:br>
            <a:r>
              <a:rPr lang="lt-LT" sz="2800" i="1" dirty="0" smtClean="0">
                <a:latin typeface="Times New Roman" panose="02020603050405020304" pitchFamily="18" charset="0"/>
                <a:cs typeface="Times New Roman" panose="02020603050405020304" pitchFamily="18" charset="0"/>
              </a:rPr>
              <a:t>Grupinio gyvenimo namai Nr. 2</a:t>
            </a:r>
            <a:r>
              <a:rPr lang="lt-LT" sz="2800" dirty="0" smtClean="0">
                <a:latin typeface="Times New Roman" panose="02020603050405020304" pitchFamily="18" charset="0"/>
                <a:cs typeface="Times New Roman" panose="02020603050405020304" pitchFamily="18" charset="0"/>
              </a:rPr>
              <a:t>, adresu Šerkšnės g. 2A, Mažeikiai;</a:t>
            </a:r>
            <a:br>
              <a:rPr lang="lt-LT" sz="2800" dirty="0" smtClean="0">
                <a:latin typeface="Times New Roman" panose="02020603050405020304" pitchFamily="18" charset="0"/>
                <a:cs typeface="Times New Roman" panose="02020603050405020304" pitchFamily="18" charset="0"/>
              </a:rPr>
            </a:br>
            <a:r>
              <a:rPr lang="lt-LT" sz="2800" i="1" dirty="0" smtClean="0">
                <a:latin typeface="Times New Roman" panose="02020603050405020304" pitchFamily="18" charset="0"/>
                <a:cs typeface="Times New Roman" panose="02020603050405020304" pitchFamily="18" charset="0"/>
              </a:rPr>
              <a:t>Specialiosios dirbtuvės</a:t>
            </a:r>
            <a:r>
              <a:rPr lang="lt-LT" sz="2800" dirty="0" smtClean="0">
                <a:latin typeface="Times New Roman" panose="02020603050405020304" pitchFamily="18" charset="0"/>
                <a:cs typeface="Times New Roman" panose="02020603050405020304" pitchFamily="18" charset="0"/>
              </a:rPr>
              <a:t>, adresu Vilniaus g. 2A, Mažeikiai</a:t>
            </a:r>
            <a:r>
              <a:rPr lang="lt-LT" sz="2800" dirty="0">
                <a:latin typeface="Times New Roman" panose="02020603050405020304" pitchFamily="18" charset="0"/>
                <a:cs typeface="Times New Roman" panose="02020603050405020304" pitchFamily="18" charset="0"/>
              </a:rPr>
              <a:t>;</a:t>
            </a:r>
            <a:endParaRPr lang="lt-LT" sz="2800" dirty="0" smtClean="0">
              <a:latin typeface="Times New Roman" panose="02020603050405020304" pitchFamily="18" charset="0"/>
              <a:cs typeface="Times New Roman" panose="02020603050405020304" pitchFamily="18" charset="0"/>
            </a:endParaRPr>
          </a:p>
          <a:p>
            <a:r>
              <a:rPr lang="en-US" sz="2800" i="1" dirty="0" err="1">
                <a:latin typeface="Times New Roman" panose="02020603050405020304" pitchFamily="18" charset="0"/>
                <a:cs typeface="Times New Roman" panose="02020603050405020304" pitchFamily="18" charset="0"/>
              </a:rPr>
              <a:t>Vaikų</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dienos</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centras</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Mažasis</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princas</a:t>
            </a:r>
            <a:r>
              <a:rPr lang="en-US" sz="2800" i="1" dirty="0" smtClean="0">
                <a:latin typeface="Times New Roman" panose="02020603050405020304" pitchFamily="18" charset="0"/>
                <a:cs typeface="Times New Roman" panose="02020603050405020304" pitchFamily="18" charset="0"/>
              </a:rPr>
              <a:t>“</a:t>
            </a:r>
            <a:r>
              <a:rPr lang="lt-LT" sz="2800" i="1" dirty="0" smtClean="0">
                <a:latin typeface="Times New Roman" panose="02020603050405020304" pitchFamily="18" charset="0"/>
                <a:cs typeface="Times New Roman" panose="02020603050405020304" pitchFamily="18" charset="0"/>
              </a:rPr>
              <a:t>, </a:t>
            </a:r>
            <a:r>
              <a:rPr lang="lt-LT" sz="2800" dirty="0" smtClean="0">
                <a:latin typeface="Times New Roman" panose="02020603050405020304" pitchFamily="18" charset="0"/>
                <a:cs typeface="Times New Roman" panose="02020603050405020304" pitchFamily="18" charset="0"/>
              </a:rPr>
              <a:t>adresu Vyšnių </a:t>
            </a:r>
            <a:r>
              <a:rPr lang="lt-LT" sz="2800" dirty="0">
                <a:latin typeface="Times New Roman" panose="02020603050405020304" pitchFamily="18" charset="0"/>
                <a:cs typeface="Times New Roman" panose="02020603050405020304" pitchFamily="18" charset="0"/>
              </a:rPr>
              <a:t>g. 4, </a:t>
            </a:r>
            <a:r>
              <a:rPr lang="lt-LT" sz="2800" dirty="0" err="1">
                <a:latin typeface="Times New Roman" panose="02020603050405020304" pitchFamily="18" charset="0"/>
                <a:cs typeface="Times New Roman" panose="02020603050405020304" pitchFamily="18" charset="0"/>
              </a:rPr>
              <a:t>Šerkšnėnų</a:t>
            </a:r>
            <a:r>
              <a:rPr lang="lt-LT" sz="2800" dirty="0">
                <a:latin typeface="Times New Roman" panose="02020603050405020304" pitchFamily="18" charset="0"/>
                <a:cs typeface="Times New Roman" panose="02020603050405020304" pitchFamily="18" charset="0"/>
              </a:rPr>
              <a:t> km., Mažeikių raj</a:t>
            </a:r>
            <a:r>
              <a:rPr lang="lt-LT" sz="2800" dirty="0" smtClean="0">
                <a:latin typeface="Times New Roman" panose="02020603050405020304" pitchFamily="18" charset="0"/>
                <a:cs typeface="Times New Roman" panose="02020603050405020304" pitchFamily="18" charset="0"/>
              </a:rPr>
              <a:t>.</a:t>
            </a:r>
          </a:p>
          <a:p>
            <a:endParaRPr lang="lt-LT" sz="1400" dirty="0" smtClean="0">
              <a:latin typeface="Times New Roman" panose="02020603050405020304" pitchFamily="18" charset="0"/>
              <a:cs typeface="Times New Roman" panose="02020603050405020304" pitchFamily="18" charset="0"/>
            </a:endParaRPr>
          </a:p>
        </p:txBody>
      </p:sp>
      <p:sp>
        <p:nvSpPr>
          <p:cNvPr id="5" name="Stačiakampis 4"/>
          <p:cNvSpPr/>
          <p:nvPr/>
        </p:nvSpPr>
        <p:spPr>
          <a:xfrm>
            <a:off x="683568" y="1217093"/>
            <a:ext cx="7869200" cy="954107"/>
          </a:xfrm>
          <a:prstGeom prst="rect">
            <a:avLst/>
          </a:prstGeom>
        </p:spPr>
        <p:txBody>
          <a:bodyPr wrap="square">
            <a:spAutoFit/>
          </a:bodyPr>
          <a:lstStyle/>
          <a:p>
            <a:pPr algn="ctr"/>
            <a:r>
              <a:rPr lang="lt-LT" sz="2800" dirty="0">
                <a:latin typeface="Times New Roman" panose="02020603050405020304" pitchFamily="18" charset="0"/>
                <a:cs typeface="Times New Roman" panose="02020603050405020304" pitchFamily="18" charset="0"/>
              </a:rPr>
              <a:t>VšĮ „Vilties erdvė“ teikiamos </a:t>
            </a:r>
            <a:r>
              <a:rPr lang="lt-LT" sz="2800" i="1" dirty="0">
                <a:latin typeface="Times New Roman" panose="02020603050405020304" pitchFamily="18" charset="0"/>
                <a:cs typeface="Times New Roman" panose="02020603050405020304" pitchFamily="18" charset="0"/>
              </a:rPr>
              <a:t>ilgalaikės</a:t>
            </a:r>
            <a:r>
              <a:rPr lang="lt-LT" sz="2800" dirty="0">
                <a:latin typeface="Times New Roman" panose="02020603050405020304" pitchFamily="18" charset="0"/>
                <a:cs typeface="Times New Roman" panose="02020603050405020304" pitchFamily="18" charset="0"/>
              </a:rPr>
              <a:t> / </a:t>
            </a:r>
            <a:r>
              <a:rPr lang="lt-LT" sz="2800" i="1" dirty="0">
                <a:latin typeface="Times New Roman" panose="02020603050405020304" pitchFamily="18" charset="0"/>
                <a:cs typeface="Times New Roman" panose="02020603050405020304" pitchFamily="18" charset="0"/>
              </a:rPr>
              <a:t>trumpalaikės</a:t>
            </a:r>
            <a:r>
              <a:rPr lang="lt-LT" sz="2800" dirty="0">
                <a:latin typeface="Times New Roman" panose="02020603050405020304" pitchFamily="18" charset="0"/>
                <a:cs typeface="Times New Roman" panose="02020603050405020304" pitchFamily="18" charset="0"/>
              </a:rPr>
              <a:t> ir </a:t>
            </a:r>
            <a:r>
              <a:rPr lang="lt-LT" sz="2800" i="1" dirty="0" smtClean="0">
                <a:latin typeface="Times New Roman" panose="02020603050405020304" pitchFamily="18" charset="0"/>
                <a:cs typeface="Times New Roman" panose="02020603050405020304" pitchFamily="18" charset="0"/>
              </a:rPr>
              <a:t>dienos</a:t>
            </a:r>
            <a:r>
              <a:rPr lang="lt-LT" sz="2800" dirty="0" smtClean="0">
                <a:latin typeface="Times New Roman" panose="02020603050405020304" pitchFamily="18" charset="0"/>
                <a:cs typeface="Times New Roman" panose="02020603050405020304" pitchFamily="18" charset="0"/>
              </a:rPr>
              <a:t> socialinės </a:t>
            </a:r>
            <a:r>
              <a:rPr lang="lt-LT" sz="2800" dirty="0">
                <a:latin typeface="Times New Roman" panose="02020603050405020304" pitchFamily="18" charset="0"/>
                <a:cs typeface="Times New Roman" panose="02020603050405020304" pitchFamily="18" charset="0"/>
              </a:rPr>
              <a:t>globos paslaugos.</a:t>
            </a:r>
            <a:endParaRPr lang="lt-LT" sz="2800" dirty="0"/>
          </a:p>
        </p:txBody>
      </p:sp>
    </p:spTree>
    <p:extLst>
      <p:ext uri="{BB962C8B-B14F-4D97-AF65-F5344CB8AC3E}">
        <p14:creationId xmlns:p14="http://schemas.microsoft.com/office/powerpoint/2010/main" val="39889604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457200" y="404664"/>
            <a:ext cx="8229240" cy="1144800"/>
          </a:xfrm>
        </p:spPr>
        <p:txBody>
          <a:bodyPr/>
          <a:lstStyle/>
          <a:p>
            <a:pPr algn="ctr"/>
            <a:r>
              <a:rPr lang="lt-LT" sz="2400" dirty="0" smtClean="0">
                <a:latin typeface="Times New Roman" panose="02020603050405020304" pitchFamily="18" charset="0"/>
                <a:cs typeface="Times New Roman" panose="02020603050405020304" pitchFamily="18" charset="0"/>
              </a:rPr>
              <a:t>VšĮ „Vilties erdvė“ ilgalaikė / trumpalaikė socialinė globa asmenims teikiama dviejuose atskiruose pastatuose – </a:t>
            </a:r>
            <a:br>
              <a:rPr lang="lt-LT" sz="2400" dirty="0" smtClean="0">
                <a:latin typeface="Times New Roman" panose="02020603050405020304" pitchFamily="18" charset="0"/>
                <a:cs typeface="Times New Roman" panose="02020603050405020304" pitchFamily="18" charset="0"/>
              </a:rPr>
            </a:br>
            <a:r>
              <a:rPr lang="lt-LT" sz="2400" b="1" i="1" dirty="0" smtClean="0">
                <a:latin typeface="Times New Roman" panose="02020603050405020304" pitchFamily="18" charset="0"/>
                <a:cs typeface="Times New Roman" panose="02020603050405020304" pitchFamily="18" charset="0"/>
              </a:rPr>
              <a:t>Grupinio gyvenimo namuose Nr. 1</a:t>
            </a:r>
            <a:r>
              <a:rPr lang="lt-LT" sz="2400" dirty="0" smtClean="0">
                <a:latin typeface="Times New Roman" panose="02020603050405020304" pitchFamily="18" charset="0"/>
                <a:cs typeface="Times New Roman" panose="02020603050405020304" pitchFamily="18" charset="0"/>
              </a:rPr>
              <a:t> ir </a:t>
            </a:r>
            <a:br>
              <a:rPr lang="lt-LT" sz="2400" dirty="0" smtClean="0">
                <a:latin typeface="Times New Roman" panose="02020603050405020304" pitchFamily="18" charset="0"/>
                <a:cs typeface="Times New Roman" panose="02020603050405020304" pitchFamily="18" charset="0"/>
              </a:rPr>
            </a:br>
            <a:r>
              <a:rPr lang="lt-LT" sz="2400" b="1" i="1" dirty="0" smtClean="0">
                <a:latin typeface="Times New Roman" panose="02020603050405020304" pitchFamily="18" charset="0"/>
                <a:cs typeface="Times New Roman" panose="02020603050405020304" pitchFamily="18" charset="0"/>
              </a:rPr>
              <a:t>Grupinio gyvenimo namuose Nr. 2.</a:t>
            </a:r>
            <a:endParaRPr lang="lt-LT" sz="2400" dirty="0"/>
          </a:p>
        </p:txBody>
      </p:sp>
      <p:sp>
        <p:nvSpPr>
          <p:cNvPr id="3" name="Antrinis pavadinimas 2"/>
          <p:cNvSpPr>
            <a:spLocks noGrp="1"/>
          </p:cNvSpPr>
          <p:nvPr>
            <p:ph type="subTitle"/>
          </p:nvPr>
        </p:nvSpPr>
        <p:spPr>
          <a:xfrm>
            <a:off x="457200" y="1604520"/>
            <a:ext cx="8229240" cy="1032392"/>
          </a:xfrm>
        </p:spPr>
        <p:txBody>
          <a:bodyPr/>
          <a:lstStyle/>
          <a:p>
            <a:r>
              <a:rPr lang="lt-LT" b="1" i="1" u="sng" dirty="0" smtClean="0">
                <a:latin typeface="Times New Roman" panose="02020603050405020304" pitchFamily="18" charset="0"/>
                <a:cs typeface="Times New Roman" panose="02020603050405020304" pitchFamily="18" charset="0"/>
              </a:rPr>
              <a:t>Grupinio gyvenimo namuose Nr. 1 </a:t>
            </a:r>
            <a:r>
              <a:rPr lang="lt-LT" dirty="0" smtClean="0">
                <a:latin typeface="Times New Roman" panose="02020603050405020304" pitchFamily="18" charset="0"/>
                <a:cs typeface="Times New Roman" panose="02020603050405020304" pitchFamily="18" charset="0"/>
              </a:rPr>
              <a:t>nuolatinai gali gyventi suaugę asmenys su proto negalia, kuriems nustatytas visiškas ar dalinis nesavarankiškumas</a:t>
            </a:r>
          </a:p>
          <a:p>
            <a:endParaRPr lang="lt-LT" dirty="0"/>
          </a:p>
        </p:txBody>
      </p:sp>
      <p:pic>
        <p:nvPicPr>
          <p:cNvPr id="4" name="Picture 2" descr="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2276872"/>
            <a:ext cx="5688632" cy="4266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06241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endParaRPr lang="lt-LT"/>
          </a:p>
        </p:txBody>
      </p:sp>
      <p:sp>
        <p:nvSpPr>
          <p:cNvPr id="3" name="Antrinis pavadinimas 2"/>
          <p:cNvSpPr>
            <a:spLocks noGrp="1"/>
          </p:cNvSpPr>
          <p:nvPr>
            <p:ph type="subTitle"/>
          </p:nvPr>
        </p:nvSpPr>
        <p:spPr>
          <a:xfrm>
            <a:off x="703957" y="284970"/>
            <a:ext cx="8229240" cy="1440160"/>
          </a:xfrm>
        </p:spPr>
        <p:txBody>
          <a:bodyPr/>
          <a:lstStyle/>
          <a:p>
            <a:pPr algn="ctr"/>
            <a:r>
              <a:rPr lang="lt-LT" sz="2400" b="1" i="1" u="sng" dirty="0" smtClean="0">
                <a:latin typeface="Times New Roman" panose="02020603050405020304" pitchFamily="18" charset="0"/>
                <a:cs typeface="Times New Roman" panose="02020603050405020304" pitchFamily="18" charset="0"/>
              </a:rPr>
              <a:t>Grupinio gyvenimo namuose Nr. 2 </a:t>
            </a:r>
            <a:r>
              <a:rPr lang="lt-LT" sz="2400" dirty="0" smtClean="0">
                <a:latin typeface="Times New Roman" panose="02020603050405020304" pitchFamily="18" charset="0"/>
                <a:cs typeface="Times New Roman" panose="02020603050405020304" pitchFamily="18" charset="0"/>
              </a:rPr>
              <a:t>nuolatinai gali gyventi suaugę asmenys </a:t>
            </a:r>
            <a:r>
              <a:rPr lang="lt-LT" sz="2400" smtClean="0">
                <a:latin typeface="Times New Roman" panose="02020603050405020304" pitchFamily="18" charset="0"/>
                <a:cs typeface="Times New Roman" panose="02020603050405020304" pitchFamily="18" charset="0"/>
              </a:rPr>
              <a:t>su proto negalia</a:t>
            </a:r>
            <a:r>
              <a:rPr lang="lt-LT" sz="2400" dirty="0" smtClean="0">
                <a:latin typeface="Times New Roman" panose="02020603050405020304" pitchFamily="18" charset="0"/>
                <a:cs typeface="Times New Roman" panose="02020603050405020304" pitchFamily="18" charset="0"/>
              </a:rPr>
              <a:t>, senyvo amžiaus asmenys</a:t>
            </a:r>
            <a:r>
              <a:rPr lang="lt-LT" sz="2400" dirty="0" smtClean="0"/>
              <a:t>, </a:t>
            </a:r>
            <a:r>
              <a:rPr lang="lt-LT" sz="2400" dirty="0" smtClean="0">
                <a:latin typeface="Times New Roman" panose="02020603050405020304" pitchFamily="18" charset="0"/>
                <a:cs typeface="Times New Roman" panose="02020603050405020304" pitchFamily="18" charset="0"/>
              </a:rPr>
              <a:t>kuriems nustatytas visiškas ar dalinis nesavarankiškumas. </a:t>
            </a:r>
          </a:p>
          <a:p>
            <a:endParaRPr lang="lt-LT" dirty="0"/>
          </a:p>
        </p:txBody>
      </p:sp>
      <p:pic>
        <p:nvPicPr>
          <p:cNvPr id="2050" name="Picture 2" descr="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1556792"/>
            <a:ext cx="6633688" cy="496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93526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Subtitle 2"/>
          <p:cNvSpPr>
            <a:spLocks noGrp="1"/>
          </p:cNvSpPr>
          <p:nvPr>
            <p:ph type="subTitle"/>
          </p:nvPr>
        </p:nvSpPr>
        <p:spPr>
          <a:xfrm>
            <a:off x="457200" y="332656"/>
            <a:ext cx="8229240" cy="6120680"/>
          </a:xfrm>
        </p:spPr>
        <p:txBody>
          <a:bodyPr/>
          <a:lstStyle/>
          <a:p>
            <a:pPr hangingPunct="0"/>
            <a:r>
              <a:rPr lang="lt-LT" sz="2200" b="1" i="1" u="sng" dirty="0">
                <a:latin typeface="Times New Roman" panose="02020603050405020304" pitchFamily="18" charset="0"/>
                <a:cs typeface="Times New Roman" panose="02020603050405020304" pitchFamily="18" charset="0"/>
              </a:rPr>
              <a:t>Grupinio gyvenimo </a:t>
            </a:r>
            <a:r>
              <a:rPr lang="lt-LT" sz="2200" b="1" i="1" u="sng" dirty="0" smtClean="0">
                <a:latin typeface="Times New Roman" panose="02020603050405020304" pitchFamily="18" charset="0"/>
                <a:cs typeface="Times New Roman" panose="02020603050405020304" pitchFamily="18" charset="0"/>
              </a:rPr>
              <a:t>namų Nr.1, Nr. 2 </a:t>
            </a:r>
            <a:r>
              <a:rPr lang="lt-LT" sz="2200" dirty="0">
                <a:latin typeface="Times New Roman" panose="02020603050405020304" pitchFamily="18" charset="0"/>
                <a:cs typeface="Times New Roman" panose="02020603050405020304" pitchFamily="18" charset="0"/>
              </a:rPr>
              <a:t>gyventojams sudarytos palankios, žmogaus orumo nežeidžiančios, artimos namų aplinkai gyvenimo sąlygos. </a:t>
            </a:r>
            <a:endParaRPr lang="lt-LT" sz="2200" dirty="0" smtClean="0">
              <a:latin typeface="Times New Roman" panose="02020603050405020304" pitchFamily="18" charset="0"/>
              <a:cs typeface="Times New Roman" panose="02020603050405020304" pitchFamily="18" charset="0"/>
            </a:endParaRPr>
          </a:p>
          <a:p>
            <a:pPr hangingPunct="0"/>
            <a:endParaRPr lang="lt-LT" sz="800" dirty="0" smtClean="0">
              <a:latin typeface="Times New Roman" panose="02020603050405020304" pitchFamily="18" charset="0"/>
              <a:cs typeface="Times New Roman" panose="02020603050405020304" pitchFamily="18" charset="0"/>
            </a:endParaRPr>
          </a:p>
          <a:p>
            <a:pPr hangingPunct="0"/>
            <a:r>
              <a:rPr lang="lt-LT" sz="2200" b="1" i="1" u="sng" dirty="0" smtClean="0">
                <a:latin typeface="Times New Roman" panose="02020603050405020304" pitchFamily="18" charset="0"/>
                <a:cs typeface="Times New Roman" panose="02020603050405020304" pitchFamily="18" charset="0"/>
              </a:rPr>
              <a:t>Grupinio gyvenimo namuose Nr.1, Nr. 2 </a:t>
            </a:r>
            <a:r>
              <a:rPr lang="lt-LT" sz="2200" dirty="0" smtClean="0">
                <a:latin typeface="Times New Roman" panose="02020603050405020304" pitchFamily="18" charset="0"/>
                <a:cs typeface="Times New Roman" panose="02020603050405020304" pitchFamily="18" charset="0"/>
              </a:rPr>
              <a:t>gyventojams </a:t>
            </a:r>
            <a:r>
              <a:rPr lang="lt-LT" sz="2200" dirty="0">
                <a:latin typeface="Times New Roman" panose="02020603050405020304" pitchFamily="18" charset="0"/>
                <a:cs typeface="Times New Roman" panose="02020603050405020304" pitchFamily="18" charset="0"/>
              </a:rPr>
              <a:t>teikiamos ilgalaikės / trumpalaikės socialinės globos paslaugos: informavimo, konsultavimo, tarpininkavimo, atstovavimo, apgyvendinimo, kasdienio gyvenimo įgūdžių ugdymo ir palaikymo, darbinių įgūdžių ugdymo, maitinimo, asmens higienos, sveikatos priežiūros, laisvalaikio organizavimo, transporto ir kitos asmeniui pagal jo savarankiškumo lygį reikalingos paslaugos.</a:t>
            </a:r>
          </a:p>
          <a:p>
            <a:endParaRPr lang="lt-LT" sz="800" dirty="0" smtClean="0">
              <a:latin typeface="Times New Roman" panose="02020603050405020304" pitchFamily="18" charset="0"/>
              <a:cs typeface="Times New Roman" panose="02020603050405020304" pitchFamily="18" charset="0"/>
            </a:endParaRPr>
          </a:p>
          <a:p>
            <a:r>
              <a:rPr lang="lt-LT" sz="2200" b="1" i="1" u="sng" dirty="0" smtClean="0">
                <a:latin typeface="Times New Roman" panose="02020603050405020304" pitchFamily="18" charset="0"/>
                <a:cs typeface="Times New Roman" panose="02020603050405020304" pitchFamily="18" charset="0"/>
              </a:rPr>
              <a:t>Grupinio </a:t>
            </a:r>
            <a:r>
              <a:rPr lang="lt-LT" sz="2200" b="1" i="1" u="sng" dirty="0">
                <a:latin typeface="Times New Roman" panose="02020603050405020304" pitchFamily="18" charset="0"/>
                <a:cs typeface="Times New Roman" panose="02020603050405020304" pitchFamily="18" charset="0"/>
              </a:rPr>
              <a:t>gyvenimo namuose Nr. 1 ir Nr. 2 </a:t>
            </a:r>
            <a:r>
              <a:rPr lang="lt-LT" sz="2200" dirty="0">
                <a:latin typeface="Times New Roman" panose="02020603050405020304" pitchFamily="18" charset="0"/>
                <a:cs typeface="Times New Roman" panose="02020603050405020304" pitchFamily="18" charset="0"/>
              </a:rPr>
              <a:t>lavinamas gyventojų savarankiškumas, kasdienio apsitarnavimo ir bendravimo įgūdžiai, organizuojamas darbinis užimtumas bei laisvalaikis. Socialinių paslaugų srities darbuotojai padeda gyventojams tvarkyti asmeninius reikalus ir už įstaigos ribų, gina jų teises, interesus. Įstaigos gyventojams lavinami savarankiškumo įgūdžiai, kad ateityje jie galėtų gyventi savarankiškai ar su minimalia s</a:t>
            </a:r>
            <a:r>
              <a:rPr lang="lt-LT" sz="2200" dirty="0" smtClean="0">
                <a:latin typeface="Times New Roman" panose="02020603050405020304" pitchFamily="18" charset="0"/>
                <a:cs typeface="Times New Roman" panose="02020603050405020304" pitchFamily="18" charset="0"/>
              </a:rPr>
              <a:t>ocialinių paslaugų srities darbuotojų pagalba</a:t>
            </a:r>
            <a:r>
              <a:rPr lang="lt-LT" sz="2200" dirty="0">
                <a:latin typeface="Times New Roman" panose="02020603050405020304" pitchFamily="18" charset="0"/>
                <a:cs typeface="Times New Roman" panose="02020603050405020304" pitchFamily="18" charset="0"/>
              </a:rPr>
              <a:t>. Jų įgytas savarankiškumas nuolat palaikomas, skatinamas. </a:t>
            </a:r>
          </a:p>
          <a:p>
            <a:endParaRPr lang="lt-LT" dirty="0"/>
          </a:p>
        </p:txBody>
      </p:sp>
    </p:spTree>
    <p:extLst>
      <p:ext uri="{BB962C8B-B14F-4D97-AF65-F5344CB8AC3E}">
        <p14:creationId xmlns:p14="http://schemas.microsoft.com/office/powerpoint/2010/main" val="12679833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9672" y="548680"/>
            <a:ext cx="6264695" cy="523220"/>
          </a:xfrm>
          <a:prstGeom prst="rect">
            <a:avLst/>
          </a:prstGeom>
        </p:spPr>
        <p:txBody>
          <a:bodyPr wrap="square">
            <a:spAutoFit/>
          </a:bodyPr>
          <a:lstStyle/>
          <a:p>
            <a:pPr algn="ctr"/>
            <a:r>
              <a:rPr lang="lt-LT" sz="2800" b="1" dirty="0">
                <a:latin typeface="Times New Roman" panose="02020603050405020304" pitchFamily="18" charset="0"/>
                <a:cs typeface="Times New Roman" panose="02020603050405020304" pitchFamily="18" charset="0"/>
              </a:rPr>
              <a:t>Grupinio gyvenimo </a:t>
            </a:r>
            <a:r>
              <a:rPr lang="lt-LT" sz="2800" b="1" dirty="0" smtClean="0">
                <a:latin typeface="Times New Roman" panose="02020603050405020304" pitchFamily="18" charset="0"/>
                <a:cs typeface="Times New Roman" panose="02020603050405020304" pitchFamily="18" charset="0"/>
              </a:rPr>
              <a:t>namai </a:t>
            </a:r>
            <a:r>
              <a:rPr lang="lt-LT" sz="2800" b="1" dirty="0">
                <a:latin typeface="Times New Roman" panose="02020603050405020304" pitchFamily="18" charset="0"/>
                <a:cs typeface="Times New Roman" panose="02020603050405020304" pitchFamily="18" charset="0"/>
              </a:rPr>
              <a:t>Nr.1</a:t>
            </a:r>
            <a:endParaRPr lang="lt-LT" sz="2800" b="1" dirty="0"/>
          </a:p>
        </p:txBody>
      </p:sp>
      <p:pic>
        <p:nvPicPr>
          <p:cNvPr id="3" name="Paveikslėlis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79057" y="1412776"/>
            <a:ext cx="6516216" cy="4887162"/>
          </a:xfrm>
          <a:prstGeom prst="rect">
            <a:avLst/>
          </a:prstGeom>
        </p:spPr>
      </p:pic>
    </p:spTree>
    <p:extLst>
      <p:ext uri="{BB962C8B-B14F-4D97-AF65-F5344CB8AC3E}">
        <p14:creationId xmlns:p14="http://schemas.microsoft.com/office/powerpoint/2010/main" val="20676197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39752" y="476672"/>
            <a:ext cx="5083432" cy="523220"/>
          </a:xfrm>
          <a:prstGeom prst="rect">
            <a:avLst/>
          </a:prstGeom>
        </p:spPr>
        <p:txBody>
          <a:bodyPr wrap="square">
            <a:spAutoFit/>
          </a:bodyPr>
          <a:lstStyle/>
          <a:p>
            <a:pPr algn="ctr"/>
            <a:r>
              <a:rPr lang="lt-LT" sz="2800" b="1" dirty="0">
                <a:latin typeface="Times New Roman" panose="02020603050405020304" pitchFamily="18" charset="0"/>
                <a:cs typeface="Times New Roman" panose="02020603050405020304" pitchFamily="18" charset="0"/>
              </a:rPr>
              <a:t>Grupinio gyvenimo namai Nr.1</a:t>
            </a:r>
            <a:endParaRPr lang="lt-LT" sz="2800" b="1" dirty="0"/>
          </a:p>
        </p:txBody>
      </p:sp>
      <p:pic>
        <p:nvPicPr>
          <p:cNvPr id="3" name="Paveikslėlis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31640" y="1268760"/>
            <a:ext cx="6588224" cy="4941168"/>
          </a:xfrm>
          <a:prstGeom prst="rect">
            <a:avLst/>
          </a:prstGeom>
        </p:spPr>
      </p:pic>
    </p:spTree>
    <p:extLst>
      <p:ext uri="{BB962C8B-B14F-4D97-AF65-F5344CB8AC3E}">
        <p14:creationId xmlns:p14="http://schemas.microsoft.com/office/powerpoint/2010/main" val="25160120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35696" y="548680"/>
            <a:ext cx="5832648" cy="523220"/>
          </a:xfrm>
          <a:prstGeom prst="rect">
            <a:avLst/>
          </a:prstGeom>
        </p:spPr>
        <p:txBody>
          <a:bodyPr wrap="square">
            <a:spAutoFit/>
          </a:bodyPr>
          <a:lstStyle/>
          <a:p>
            <a:pPr algn="ctr"/>
            <a:r>
              <a:rPr lang="lt-LT" sz="2800" b="1" dirty="0">
                <a:latin typeface="Times New Roman" panose="02020603050405020304" pitchFamily="18" charset="0"/>
                <a:cs typeface="Times New Roman" panose="02020603050405020304" pitchFamily="18" charset="0"/>
              </a:rPr>
              <a:t>Grupinio gyvenimo namai Nr.1</a:t>
            </a:r>
            <a:endParaRPr lang="lt-LT" sz="2800" dirty="0"/>
          </a:p>
        </p:txBody>
      </p:sp>
      <p:pic>
        <p:nvPicPr>
          <p:cNvPr id="3075" name="Picture 3" descr="C:\Users\Lenovo\Desktop\NAMU nuotraukos\166553771_375706973442746_8272323257364411824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257300"/>
            <a:ext cx="8686800"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17495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51720" y="431072"/>
            <a:ext cx="5472608" cy="523220"/>
          </a:xfrm>
          <a:prstGeom prst="rect">
            <a:avLst/>
          </a:prstGeom>
        </p:spPr>
        <p:txBody>
          <a:bodyPr wrap="square">
            <a:spAutoFit/>
          </a:bodyPr>
          <a:lstStyle/>
          <a:p>
            <a:pPr lvl="0" algn="ctr"/>
            <a:r>
              <a:rPr lang="lt-LT" sz="2800" b="1" dirty="0">
                <a:solidFill>
                  <a:prstClr val="black"/>
                </a:solidFill>
                <a:latin typeface="Times New Roman" panose="02020603050405020304" pitchFamily="18" charset="0"/>
                <a:cs typeface="Times New Roman" panose="02020603050405020304" pitchFamily="18" charset="0"/>
              </a:rPr>
              <a:t>Grupinio gyvenimo namai Nr.1</a:t>
            </a:r>
            <a:endParaRPr lang="lt-LT" sz="2800" dirty="0">
              <a:solidFill>
                <a:prstClr val="black"/>
              </a:solidFill>
            </a:endParaRPr>
          </a:p>
        </p:txBody>
      </p:sp>
      <p:pic>
        <p:nvPicPr>
          <p:cNvPr id="3" name="Paveikslėlis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04048" y="1171827"/>
            <a:ext cx="3744416" cy="4992555"/>
          </a:xfrm>
          <a:prstGeom prst="rect">
            <a:avLst/>
          </a:prstGeom>
        </p:spPr>
      </p:pic>
      <p:pic>
        <p:nvPicPr>
          <p:cNvPr id="4" name="Paveikslėlis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584" y="1171827"/>
            <a:ext cx="3759882" cy="5013176"/>
          </a:xfrm>
          <a:prstGeom prst="rect">
            <a:avLst/>
          </a:prstGeom>
        </p:spPr>
      </p:pic>
    </p:spTree>
    <p:extLst>
      <p:ext uri="{BB962C8B-B14F-4D97-AF65-F5344CB8AC3E}">
        <p14:creationId xmlns:p14="http://schemas.microsoft.com/office/powerpoint/2010/main" val="36376513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91680" y="404664"/>
            <a:ext cx="5688632" cy="523220"/>
          </a:xfrm>
          <a:prstGeom prst="rect">
            <a:avLst/>
          </a:prstGeom>
        </p:spPr>
        <p:txBody>
          <a:bodyPr wrap="square">
            <a:spAutoFit/>
          </a:bodyPr>
          <a:lstStyle/>
          <a:p>
            <a:pPr lvl="0" algn="ctr"/>
            <a:r>
              <a:rPr lang="lt-LT" sz="2800" b="1" dirty="0">
                <a:solidFill>
                  <a:prstClr val="black"/>
                </a:solidFill>
                <a:latin typeface="Times New Roman" panose="02020603050405020304" pitchFamily="18" charset="0"/>
                <a:cs typeface="Times New Roman" panose="02020603050405020304" pitchFamily="18" charset="0"/>
              </a:rPr>
              <a:t>Grupinio gyvenimo namai Nr.1</a:t>
            </a:r>
            <a:endParaRPr lang="lt-LT" sz="2800" dirty="0">
              <a:solidFill>
                <a:prstClr val="black"/>
              </a:solidFill>
            </a:endParaRPr>
          </a:p>
        </p:txBody>
      </p:sp>
      <p:pic>
        <p:nvPicPr>
          <p:cNvPr id="3" name="Paveikslėlis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9896" y="1340768"/>
            <a:ext cx="6372200" cy="4779150"/>
          </a:xfrm>
          <a:prstGeom prst="rect">
            <a:avLst/>
          </a:prstGeom>
        </p:spPr>
      </p:pic>
    </p:spTree>
    <p:extLst>
      <p:ext uri="{BB962C8B-B14F-4D97-AF65-F5344CB8AC3E}">
        <p14:creationId xmlns:p14="http://schemas.microsoft.com/office/powerpoint/2010/main" val="12389915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03648" y="404664"/>
            <a:ext cx="6120680" cy="523220"/>
          </a:xfrm>
          <a:prstGeom prst="rect">
            <a:avLst/>
          </a:prstGeom>
        </p:spPr>
        <p:txBody>
          <a:bodyPr wrap="square">
            <a:spAutoFit/>
          </a:bodyPr>
          <a:lstStyle/>
          <a:p>
            <a:pPr lvl="0" algn="ctr"/>
            <a:r>
              <a:rPr lang="lt-LT" sz="2800" b="1" dirty="0">
                <a:solidFill>
                  <a:prstClr val="black"/>
                </a:solidFill>
                <a:latin typeface="Times New Roman" panose="02020603050405020304" pitchFamily="18" charset="0"/>
                <a:cs typeface="Times New Roman" panose="02020603050405020304" pitchFamily="18" charset="0"/>
              </a:rPr>
              <a:t>Grupinio gyvenimo namai Nr.1</a:t>
            </a:r>
            <a:endParaRPr lang="lt-LT" sz="2800" dirty="0">
              <a:solidFill>
                <a:prstClr val="black"/>
              </a:solidFill>
            </a:endParaRPr>
          </a:p>
        </p:txBody>
      </p:sp>
      <p:pic>
        <p:nvPicPr>
          <p:cNvPr id="6146" name="Picture 2" descr="C:\Users\Lenovo\Desktop\NAMU nuotraukos\166712513_736061143765648_6911609813679825066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124744"/>
            <a:ext cx="2624740" cy="5249479"/>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Lenovo\Desktop\NAMU nuotraukos\166876847_1092979514528724_2206555102426235056_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1124744"/>
            <a:ext cx="2675756" cy="5351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12770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35696" y="548680"/>
            <a:ext cx="5544616" cy="523220"/>
          </a:xfrm>
          <a:prstGeom prst="rect">
            <a:avLst/>
          </a:prstGeom>
        </p:spPr>
        <p:txBody>
          <a:bodyPr wrap="square">
            <a:spAutoFit/>
          </a:bodyPr>
          <a:lstStyle/>
          <a:p>
            <a:pPr lvl="0" algn="ctr"/>
            <a:r>
              <a:rPr lang="lt-LT" sz="2800" b="1" dirty="0">
                <a:solidFill>
                  <a:prstClr val="black"/>
                </a:solidFill>
                <a:latin typeface="Times New Roman" panose="02020603050405020304" pitchFamily="18" charset="0"/>
                <a:cs typeface="Times New Roman" panose="02020603050405020304" pitchFamily="18" charset="0"/>
              </a:rPr>
              <a:t>Grupinio gyvenimo namai Nr.1</a:t>
            </a:r>
            <a:endParaRPr lang="lt-LT" sz="2800" dirty="0">
              <a:solidFill>
                <a:prstClr val="black"/>
              </a:solidFill>
            </a:endParaRPr>
          </a:p>
        </p:txBody>
      </p:sp>
      <p:pic>
        <p:nvPicPr>
          <p:cNvPr id="3" name="Paveikslėlis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1556792"/>
            <a:ext cx="3327834" cy="4437112"/>
          </a:xfrm>
          <a:prstGeom prst="rect">
            <a:avLst/>
          </a:prstGeom>
        </p:spPr>
      </p:pic>
      <p:pic>
        <p:nvPicPr>
          <p:cNvPr id="4" name="Paveikslėlis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9952" y="1844824"/>
            <a:ext cx="4883826" cy="3672408"/>
          </a:xfrm>
          <a:prstGeom prst="rect">
            <a:avLst/>
          </a:prstGeom>
        </p:spPr>
      </p:pic>
    </p:spTree>
    <p:extLst>
      <p:ext uri="{BB962C8B-B14F-4D97-AF65-F5344CB8AC3E}">
        <p14:creationId xmlns:p14="http://schemas.microsoft.com/office/powerpoint/2010/main" val="25571585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endParaRPr lang="lt-LT"/>
          </a:p>
        </p:txBody>
      </p:sp>
      <p:sp>
        <p:nvSpPr>
          <p:cNvPr id="3" name="Antrinis pavadinimas 2"/>
          <p:cNvSpPr>
            <a:spLocks noGrp="1"/>
          </p:cNvSpPr>
          <p:nvPr>
            <p:ph type="subTitle"/>
          </p:nvPr>
        </p:nvSpPr>
        <p:spPr/>
        <p:txBody>
          <a:bodyPr/>
          <a:lstStyle/>
          <a:p>
            <a:endParaRPr lang="lt-LT"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116632"/>
            <a:ext cx="4956042" cy="3717032"/>
          </a:xfrm>
          <a:prstGeom prst="rect">
            <a:avLst/>
          </a:prstGeom>
        </p:spPr>
      </p:pic>
      <p:pic>
        <p:nvPicPr>
          <p:cNvPr id="5" name="Paveikslėlis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1737" y="2780928"/>
            <a:ext cx="4379979" cy="3284984"/>
          </a:xfrm>
          <a:prstGeom prst="rect">
            <a:avLst/>
          </a:prstGeom>
        </p:spPr>
      </p:pic>
    </p:spTree>
    <p:extLst>
      <p:ext uri="{BB962C8B-B14F-4D97-AF65-F5344CB8AC3E}">
        <p14:creationId xmlns:p14="http://schemas.microsoft.com/office/powerpoint/2010/main" val="38502934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endParaRPr lang="lt-LT" dirty="0"/>
          </a:p>
        </p:txBody>
      </p:sp>
      <p:sp>
        <p:nvSpPr>
          <p:cNvPr id="3" name="Antrinis pavadinimas 2"/>
          <p:cNvSpPr>
            <a:spLocks noGrp="1"/>
          </p:cNvSpPr>
          <p:nvPr>
            <p:ph type="subTitle"/>
          </p:nvPr>
        </p:nvSpPr>
        <p:spPr/>
        <p:txBody>
          <a:bodyPr/>
          <a:lstStyle/>
          <a:p>
            <a:endParaRPr lang="lt-LT"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332656"/>
            <a:ext cx="4464496" cy="3348372"/>
          </a:xfrm>
          <a:prstGeom prst="rect">
            <a:avLst/>
          </a:prstGeom>
        </p:spPr>
      </p:pic>
      <p:pic>
        <p:nvPicPr>
          <p:cNvPr id="5" name="Paveikslėlis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91880" y="2831214"/>
            <a:ext cx="4800533" cy="3600400"/>
          </a:xfrm>
          <a:prstGeom prst="rect">
            <a:avLst/>
          </a:prstGeom>
        </p:spPr>
      </p:pic>
    </p:spTree>
    <p:extLst>
      <p:ext uri="{BB962C8B-B14F-4D97-AF65-F5344CB8AC3E}">
        <p14:creationId xmlns:p14="http://schemas.microsoft.com/office/powerpoint/2010/main" val="31643124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63688" y="476672"/>
            <a:ext cx="5544616" cy="523220"/>
          </a:xfrm>
          <a:prstGeom prst="rect">
            <a:avLst/>
          </a:prstGeom>
        </p:spPr>
        <p:txBody>
          <a:bodyPr wrap="square">
            <a:spAutoFit/>
          </a:bodyPr>
          <a:lstStyle/>
          <a:p>
            <a:pPr lvl="0" algn="ctr"/>
            <a:r>
              <a:rPr lang="lt-LT" sz="2800" b="1" dirty="0">
                <a:solidFill>
                  <a:prstClr val="black"/>
                </a:solidFill>
                <a:latin typeface="Times New Roman" panose="02020603050405020304" pitchFamily="18" charset="0"/>
                <a:cs typeface="Times New Roman" panose="02020603050405020304" pitchFamily="18" charset="0"/>
              </a:rPr>
              <a:t>Grupinio gyvenimo namai </a:t>
            </a:r>
            <a:r>
              <a:rPr lang="lt-LT" sz="2800" b="1" dirty="0" smtClean="0">
                <a:solidFill>
                  <a:prstClr val="black"/>
                </a:solidFill>
                <a:latin typeface="Times New Roman" panose="02020603050405020304" pitchFamily="18" charset="0"/>
                <a:cs typeface="Times New Roman" panose="02020603050405020304" pitchFamily="18" charset="0"/>
              </a:rPr>
              <a:t>Nr.2</a:t>
            </a:r>
            <a:endParaRPr lang="lt-LT" sz="2800" dirty="0">
              <a:solidFill>
                <a:prstClr val="black"/>
              </a:solidFill>
            </a:endParaRPr>
          </a:p>
        </p:txBody>
      </p:sp>
      <p:pic>
        <p:nvPicPr>
          <p:cNvPr id="3" name="Paveikslėlis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91680" y="1484784"/>
            <a:ext cx="6480720" cy="4860540"/>
          </a:xfrm>
          <a:prstGeom prst="rect">
            <a:avLst/>
          </a:prstGeom>
        </p:spPr>
      </p:pic>
    </p:spTree>
    <p:extLst>
      <p:ext uri="{BB962C8B-B14F-4D97-AF65-F5344CB8AC3E}">
        <p14:creationId xmlns:p14="http://schemas.microsoft.com/office/powerpoint/2010/main" val="16368382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63688" y="548680"/>
            <a:ext cx="5328592" cy="523220"/>
          </a:xfrm>
          <a:prstGeom prst="rect">
            <a:avLst/>
          </a:prstGeom>
        </p:spPr>
        <p:txBody>
          <a:bodyPr wrap="square">
            <a:spAutoFit/>
          </a:bodyPr>
          <a:lstStyle/>
          <a:p>
            <a:pPr lvl="0" algn="ctr"/>
            <a:r>
              <a:rPr lang="lt-LT" sz="2800" b="1" dirty="0">
                <a:solidFill>
                  <a:prstClr val="black"/>
                </a:solidFill>
                <a:latin typeface="Times New Roman" panose="02020603050405020304" pitchFamily="18" charset="0"/>
                <a:cs typeface="Times New Roman" panose="02020603050405020304" pitchFamily="18" charset="0"/>
              </a:rPr>
              <a:t>Grupinio gyvenimo namai Nr.2</a:t>
            </a:r>
            <a:endParaRPr lang="lt-LT" sz="2800" dirty="0">
              <a:solidFill>
                <a:prstClr val="black"/>
              </a:solidFill>
            </a:endParaRPr>
          </a:p>
        </p:txBody>
      </p:sp>
      <p:pic>
        <p:nvPicPr>
          <p:cNvPr id="10242" name="Picture 2" descr="C:\Users\Lenovo\Desktop\NAMU nuotraukos\166770024_363999688130622_5206465319972812451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257300"/>
            <a:ext cx="8686800"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42320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63688" y="476672"/>
            <a:ext cx="5472608" cy="523220"/>
          </a:xfrm>
          <a:prstGeom prst="rect">
            <a:avLst/>
          </a:prstGeom>
        </p:spPr>
        <p:txBody>
          <a:bodyPr wrap="square">
            <a:spAutoFit/>
          </a:bodyPr>
          <a:lstStyle/>
          <a:p>
            <a:pPr lvl="0" algn="ctr"/>
            <a:r>
              <a:rPr lang="lt-LT" sz="2800" b="1" dirty="0">
                <a:solidFill>
                  <a:prstClr val="black"/>
                </a:solidFill>
                <a:latin typeface="Times New Roman" panose="02020603050405020304" pitchFamily="18" charset="0"/>
                <a:cs typeface="Times New Roman" panose="02020603050405020304" pitchFamily="18" charset="0"/>
              </a:rPr>
              <a:t>Grupinio gyvenimo namai Nr.2</a:t>
            </a:r>
            <a:endParaRPr lang="lt-LT" sz="2800" dirty="0">
              <a:solidFill>
                <a:prstClr val="black"/>
              </a:solidFill>
            </a:endParaRPr>
          </a:p>
        </p:txBody>
      </p:sp>
      <p:pic>
        <p:nvPicPr>
          <p:cNvPr id="11266" name="Picture 2" descr="C:\Users\Lenovo\Desktop\NAMU nuotraukos\166812787_1131280817295699_1919642489715664553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124744"/>
            <a:ext cx="2720800" cy="5441599"/>
          </a:xfrm>
          <a:prstGeom prst="rect">
            <a:avLst/>
          </a:prstGeom>
          <a:noFill/>
          <a:extLst>
            <a:ext uri="{909E8E84-426E-40DD-AFC4-6F175D3DCCD1}">
              <a14:hiddenFill xmlns:a14="http://schemas.microsoft.com/office/drawing/2010/main">
                <a:solidFill>
                  <a:srgbClr val="FFFFFF"/>
                </a:solidFill>
              </a14:hiddenFill>
            </a:ext>
          </a:extLst>
        </p:spPr>
      </p:pic>
      <p:pic>
        <p:nvPicPr>
          <p:cNvPr id="11267" name="Picture 3" descr="C:\Users\Lenovo\Desktop\NAMU nuotraukos\166233693_799277457658321_7589821289976999506_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1104675"/>
            <a:ext cx="2730834" cy="5461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65055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03648" y="476672"/>
            <a:ext cx="6120680" cy="523220"/>
          </a:xfrm>
          <a:prstGeom prst="rect">
            <a:avLst/>
          </a:prstGeom>
        </p:spPr>
        <p:txBody>
          <a:bodyPr wrap="square">
            <a:spAutoFit/>
          </a:bodyPr>
          <a:lstStyle/>
          <a:p>
            <a:pPr lvl="0" algn="ctr"/>
            <a:r>
              <a:rPr lang="lt-LT" sz="2800" b="1" dirty="0">
                <a:solidFill>
                  <a:prstClr val="black"/>
                </a:solidFill>
                <a:latin typeface="Times New Roman" panose="02020603050405020304" pitchFamily="18" charset="0"/>
                <a:cs typeface="Times New Roman" panose="02020603050405020304" pitchFamily="18" charset="0"/>
              </a:rPr>
              <a:t>Grupinio gyvenimo namai Nr.2</a:t>
            </a:r>
            <a:endParaRPr lang="lt-LT" sz="2800" dirty="0">
              <a:solidFill>
                <a:prstClr val="black"/>
              </a:solidFill>
            </a:endParaRPr>
          </a:p>
        </p:txBody>
      </p:sp>
      <p:pic>
        <p:nvPicPr>
          <p:cNvPr id="12290" name="Picture 2" descr="C:\Users\Lenovo\Desktop\NAMU nuotraukos\166705923_284737103163280_7168564784296341219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257300"/>
            <a:ext cx="8686800"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51010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79712" y="548680"/>
            <a:ext cx="5760639" cy="523220"/>
          </a:xfrm>
          <a:prstGeom prst="rect">
            <a:avLst/>
          </a:prstGeom>
        </p:spPr>
        <p:txBody>
          <a:bodyPr wrap="square">
            <a:spAutoFit/>
          </a:bodyPr>
          <a:lstStyle/>
          <a:p>
            <a:pPr lvl="0" algn="ctr"/>
            <a:r>
              <a:rPr lang="lt-LT" sz="2800" b="1" dirty="0">
                <a:solidFill>
                  <a:prstClr val="black"/>
                </a:solidFill>
                <a:latin typeface="Times New Roman" panose="02020603050405020304" pitchFamily="18" charset="0"/>
                <a:cs typeface="Times New Roman" panose="02020603050405020304" pitchFamily="18" charset="0"/>
              </a:rPr>
              <a:t>Grupinio gyvenimo namai Nr.2</a:t>
            </a:r>
            <a:endParaRPr lang="lt-LT" sz="2800" dirty="0">
              <a:solidFill>
                <a:prstClr val="black"/>
              </a:solidFill>
            </a:endParaRPr>
          </a:p>
        </p:txBody>
      </p:sp>
      <p:pic>
        <p:nvPicPr>
          <p:cNvPr id="13314" name="Picture 2" descr="C:\Users\Lenovo\Desktop\NAMU nuotraukos\166472175_435120654254033_4082879219771327519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257300"/>
            <a:ext cx="8686800"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54218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5656" y="620688"/>
            <a:ext cx="6336703" cy="523220"/>
          </a:xfrm>
          <a:prstGeom prst="rect">
            <a:avLst/>
          </a:prstGeom>
        </p:spPr>
        <p:txBody>
          <a:bodyPr wrap="square">
            <a:spAutoFit/>
          </a:bodyPr>
          <a:lstStyle/>
          <a:p>
            <a:pPr lvl="0" algn="ctr"/>
            <a:r>
              <a:rPr lang="lt-LT" sz="2800" b="1" dirty="0">
                <a:solidFill>
                  <a:prstClr val="black"/>
                </a:solidFill>
                <a:latin typeface="Times New Roman" panose="02020603050405020304" pitchFamily="18" charset="0"/>
                <a:cs typeface="Times New Roman" panose="02020603050405020304" pitchFamily="18" charset="0"/>
              </a:rPr>
              <a:t>Grupinio gyvenimo namai Nr.2</a:t>
            </a:r>
            <a:endParaRPr lang="lt-LT" sz="2800" dirty="0">
              <a:solidFill>
                <a:prstClr val="black"/>
              </a:solidFill>
            </a:endParaRPr>
          </a:p>
        </p:txBody>
      </p:sp>
      <p:pic>
        <p:nvPicPr>
          <p:cNvPr id="14338" name="Picture 2" descr="C:\Users\Lenovo\Desktop\NAMU nuotraukos\166859816_482824606086394_9139066947526120097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412776"/>
            <a:ext cx="2603748" cy="5207496"/>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Lenovo\Desktop\NAMU nuotraukos\166644890_1060832064440465_262932057493450925_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1412776"/>
            <a:ext cx="2603748" cy="5207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04085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endParaRPr lang="lt-LT"/>
          </a:p>
        </p:txBody>
      </p:sp>
      <p:sp>
        <p:nvSpPr>
          <p:cNvPr id="3" name="Antrinis pavadinimas 2"/>
          <p:cNvSpPr>
            <a:spLocks noGrp="1"/>
          </p:cNvSpPr>
          <p:nvPr>
            <p:ph type="subTitle"/>
          </p:nvPr>
        </p:nvSpPr>
        <p:spPr/>
        <p:txBody>
          <a:bodyPr/>
          <a:lstStyle/>
          <a:p>
            <a:endParaRPr lang="lt-LT"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263" y="548681"/>
            <a:ext cx="3834426" cy="5112568"/>
          </a:xfrm>
          <a:prstGeom prst="rect">
            <a:avLst/>
          </a:prstGeom>
        </p:spPr>
      </p:pic>
      <p:pic>
        <p:nvPicPr>
          <p:cNvPr id="5" name="Paveikslėlis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3939" y="1196752"/>
            <a:ext cx="4512501" cy="3384376"/>
          </a:xfrm>
          <a:prstGeom prst="rect">
            <a:avLst/>
          </a:prstGeom>
        </p:spPr>
      </p:pic>
    </p:spTree>
    <p:extLst>
      <p:ext uri="{BB962C8B-B14F-4D97-AF65-F5344CB8AC3E}">
        <p14:creationId xmlns:p14="http://schemas.microsoft.com/office/powerpoint/2010/main" val="20078826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endParaRPr lang="lt-LT"/>
          </a:p>
        </p:txBody>
      </p:sp>
      <p:sp>
        <p:nvSpPr>
          <p:cNvPr id="3" name="Antrinis pavadinimas 2"/>
          <p:cNvSpPr>
            <a:spLocks noGrp="1"/>
          </p:cNvSpPr>
          <p:nvPr>
            <p:ph type="subTitle"/>
          </p:nvPr>
        </p:nvSpPr>
        <p:spPr/>
        <p:txBody>
          <a:bodyPr/>
          <a:lstStyle/>
          <a:p>
            <a:endParaRPr lang="lt-LT"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3178" y="548680"/>
            <a:ext cx="4377283" cy="5833603"/>
          </a:xfrm>
          <a:prstGeom prst="rect">
            <a:avLst/>
          </a:prstGeom>
        </p:spPr>
      </p:pic>
    </p:spTree>
    <p:extLst>
      <p:ext uri="{BB962C8B-B14F-4D97-AF65-F5344CB8AC3E}">
        <p14:creationId xmlns:p14="http://schemas.microsoft.com/office/powerpoint/2010/main" val="31444491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endParaRPr lang="lt-LT"/>
          </a:p>
        </p:txBody>
      </p:sp>
      <p:sp>
        <p:nvSpPr>
          <p:cNvPr id="3" name="Antrinis pavadinimas 2"/>
          <p:cNvSpPr>
            <a:spLocks noGrp="1"/>
          </p:cNvSpPr>
          <p:nvPr>
            <p:ph type="subTitle"/>
          </p:nvPr>
        </p:nvSpPr>
        <p:spPr/>
        <p:txBody>
          <a:bodyPr/>
          <a:lstStyle/>
          <a:p>
            <a:endParaRPr lang="lt-LT"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0" y="692696"/>
            <a:ext cx="3507854" cy="4677138"/>
          </a:xfrm>
          <a:prstGeom prst="rect">
            <a:avLst/>
          </a:prstGeom>
        </p:spPr>
      </p:pic>
      <p:pic>
        <p:nvPicPr>
          <p:cNvPr id="5" name="Paveikslėlis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1512" y="692696"/>
            <a:ext cx="3564396" cy="4752528"/>
          </a:xfrm>
          <a:prstGeom prst="rect">
            <a:avLst/>
          </a:prstGeom>
        </p:spPr>
      </p:pic>
    </p:spTree>
    <p:extLst>
      <p:ext uri="{BB962C8B-B14F-4D97-AF65-F5344CB8AC3E}">
        <p14:creationId xmlns:p14="http://schemas.microsoft.com/office/powerpoint/2010/main" val="41667266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endParaRPr lang="lt-LT"/>
          </a:p>
        </p:txBody>
      </p:sp>
      <p:sp>
        <p:nvSpPr>
          <p:cNvPr id="3" name="Antrinis pavadinimas 2"/>
          <p:cNvSpPr>
            <a:spLocks noGrp="1"/>
          </p:cNvSpPr>
          <p:nvPr>
            <p:ph type="subTitle"/>
          </p:nvPr>
        </p:nvSpPr>
        <p:spPr/>
        <p:txBody>
          <a:bodyPr/>
          <a:lstStyle/>
          <a:p>
            <a:endParaRPr lang="lt-LT"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0" y="1196752"/>
            <a:ext cx="3651870" cy="4869160"/>
          </a:xfrm>
          <a:prstGeom prst="rect">
            <a:avLst/>
          </a:prstGeom>
        </p:spPr>
      </p:pic>
      <p:pic>
        <p:nvPicPr>
          <p:cNvPr id="5" name="Paveikslėlis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21997" y="1196752"/>
            <a:ext cx="3678873" cy="4905164"/>
          </a:xfrm>
          <a:prstGeom prst="rect">
            <a:avLst/>
          </a:prstGeom>
        </p:spPr>
      </p:pic>
    </p:spTree>
    <p:extLst>
      <p:ext uri="{BB962C8B-B14F-4D97-AF65-F5344CB8AC3E}">
        <p14:creationId xmlns:p14="http://schemas.microsoft.com/office/powerpoint/2010/main" val="8739228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endParaRPr lang="lt-LT"/>
          </a:p>
        </p:txBody>
      </p:sp>
      <p:sp>
        <p:nvSpPr>
          <p:cNvPr id="3" name="Antrinis pavadinimas 2"/>
          <p:cNvSpPr>
            <a:spLocks noGrp="1"/>
          </p:cNvSpPr>
          <p:nvPr>
            <p:ph type="subTitle"/>
          </p:nvPr>
        </p:nvSpPr>
        <p:spPr/>
        <p:txBody>
          <a:bodyPr/>
          <a:lstStyle/>
          <a:p>
            <a:endParaRPr lang="lt-LT"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5992" y="881169"/>
            <a:ext cx="3705876" cy="4941168"/>
          </a:xfrm>
          <a:prstGeom prst="rect">
            <a:avLst/>
          </a:prstGeom>
        </p:spPr>
      </p:pic>
      <p:pic>
        <p:nvPicPr>
          <p:cNvPr id="5" name="Paveikslėlis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49064" y="1770648"/>
            <a:ext cx="4803424" cy="3602568"/>
          </a:xfrm>
          <a:prstGeom prst="rect">
            <a:avLst/>
          </a:prstGeom>
        </p:spPr>
      </p:pic>
    </p:spTree>
    <p:extLst>
      <p:ext uri="{BB962C8B-B14F-4D97-AF65-F5344CB8AC3E}">
        <p14:creationId xmlns:p14="http://schemas.microsoft.com/office/powerpoint/2010/main" val="24072418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endParaRPr lang="lt-LT"/>
          </a:p>
        </p:txBody>
      </p:sp>
      <p:sp>
        <p:nvSpPr>
          <p:cNvPr id="3" name="Antrinis pavadinimas 2"/>
          <p:cNvSpPr>
            <a:spLocks noGrp="1"/>
          </p:cNvSpPr>
          <p:nvPr>
            <p:ph type="subTitle"/>
          </p:nvPr>
        </p:nvSpPr>
        <p:spPr/>
        <p:txBody>
          <a:bodyPr/>
          <a:lstStyle/>
          <a:p>
            <a:endParaRPr lang="lt-LT"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3648" y="980728"/>
            <a:ext cx="6597225" cy="4691360"/>
          </a:xfrm>
          <a:prstGeom prst="rect">
            <a:avLst/>
          </a:prstGeom>
        </p:spPr>
      </p:pic>
    </p:spTree>
    <p:extLst>
      <p:ext uri="{BB962C8B-B14F-4D97-AF65-F5344CB8AC3E}">
        <p14:creationId xmlns:p14="http://schemas.microsoft.com/office/powerpoint/2010/main" val="26049235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8024" y="273600"/>
            <a:ext cx="3898416" cy="3155400"/>
          </a:xfrm>
        </p:spPr>
        <p:txBody>
          <a:bodyPr/>
          <a:lstStyle/>
          <a:p>
            <a:pPr algn="l" hangingPunct="0"/>
            <a:r>
              <a:rPr lang="lt-LT" sz="2400" dirty="0">
                <a:latin typeface="Times New Roman" panose="02020603050405020304" pitchFamily="18" charset="0"/>
                <a:cs typeface="Times New Roman" panose="02020603050405020304" pitchFamily="18" charset="0"/>
              </a:rPr>
              <a:t>VšĮ „Vilties erdvė“ dienos socialinės globos paslaugos teikiamos </a:t>
            </a:r>
            <a:r>
              <a:rPr lang="lt-LT" sz="2400" b="1" i="1" dirty="0">
                <a:latin typeface="Times New Roman" panose="02020603050405020304" pitchFamily="18" charset="0"/>
                <a:cs typeface="Times New Roman" panose="02020603050405020304" pitchFamily="18" charset="0"/>
              </a:rPr>
              <a:t>Specialiosiose dirbtuvėse.</a:t>
            </a:r>
            <a:r>
              <a:rPr lang="lt-LT" sz="2400" dirty="0">
                <a:latin typeface="Times New Roman" panose="02020603050405020304" pitchFamily="18" charset="0"/>
                <a:cs typeface="Times New Roman" panose="02020603050405020304" pitchFamily="18" charset="0"/>
              </a:rPr>
              <a:t/>
            </a:r>
            <a:br>
              <a:rPr lang="lt-LT" sz="2400" dirty="0">
                <a:latin typeface="Times New Roman" panose="02020603050405020304" pitchFamily="18" charset="0"/>
                <a:cs typeface="Times New Roman" panose="02020603050405020304" pitchFamily="18" charset="0"/>
              </a:rPr>
            </a:br>
            <a:endParaRPr lang="lt-LT" sz="24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p:nvPr>
        </p:nvSpPr>
        <p:spPr>
          <a:xfrm>
            <a:off x="457200" y="3212976"/>
            <a:ext cx="8435280" cy="3024336"/>
          </a:xfrm>
        </p:spPr>
        <p:txBody>
          <a:bodyPr/>
          <a:lstStyle/>
          <a:p>
            <a:pPr algn="just"/>
            <a:r>
              <a:rPr lang="lt-LT" sz="2400" b="1" i="1" dirty="0">
                <a:latin typeface="Times New Roman" panose="02020603050405020304" pitchFamily="18" charset="0"/>
                <a:cs typeface="Times New Roman" panose="02020603050405020304" pitchFamily="18" charset="0"/>
              </a:rPr>
              <a:t>Specialiųjų dirbtuvių pagrindinis tikslas </a:t>
            </a:r>
            <a:r>
              <a:rPr lang="lt-LT" sz="2400" dirty="0">
                <a:latin typeface="Times New Roman" panose="02020603050405020304" pitchFamily="18" charset="0"/>
                <a:cs typeface="Times New Roman" panose="02020603050405020304" pitchFamily="18" charset="0"/>
              </a:rPr>
              <a:t>yra ugdyti ir palaikyti asmens socialinius įgūdžius, formuoti, įtvirtinti darbinius įgūdžius, suteikiant galimybę įgytas žinias pritaikyti darbe, siekti, kad proto negalios žmonės ateityje turėtų galimybę dalyvauti darbo rinkoje, dirbti ir užsidirbti, formuoti estetinius ir bendravimo įgūdžius, stiprinti fizinę sveikatą, teikti psichologinę ir emocinę pagalbą, plėsti pasaulio pažinimą</a:t>
            </a:r>
            <a:r>
              <a:rPr lang="lt-LT" sz="2000" dirty="0">
                <a:latin typeface="Times New Roman" panose="02020603050405020304" pitchFamily="18" charset="0"/>
                <a:cs typeface="Times New Roman" panose="02020603050405020304" pitchFamily="18" charset="0"/>
              </a:rPr>
              <a:t>. </a:t>
            </a:r>
            <a:endParaRPr lang="lt-LT" sz="2000" dirty="0" smtClean="0">
              <a:latin typeface="Times New Roman" panose="02020603050405020304" pitchFamily="18" charset="0"/>
              <a:cs typeface="Times New Roman" panose="02020603050405020304" pitchFamily="18" charset="0"/>
            </a:endParaRPr>
          </a:p>
        </p:txBody>
      </p:sp>
      <p:pic>
        <p:nvPicPr>
          <p:cNvPr id="15362" name="Picture 2" descr="C:\Users\Lenovo\Desktop\SPEC. DIRBT. nuotraukos\117427408_619726768679527_1502410196166147666_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404664"/>
            <a:ext cx="3744416" cy="2808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24881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6016" y="476672"/>
            <a:ext cx="3970424" cy="3168352"/>
          </a:xfrm>
        </p:spPr>
        <p:txBody>
          <a:bodyPr/>
          <a:lstStyle/>
          <a:p>
            <a:r>
              <a:rPr lang="lt-LT" sz="2400" dirty="0" smtClean="0">
                <a:latin typeface="Times New Roman" panose="02020603050405020304" pitchFamily="18" charset="0"/>
                <a:cs typeface="Times New Roman" panose="02020603050405020304" pitchFamily="18" charset="0"/>
              </a:rPr>
              <a:t>Specialiųjų dirbtuvių paslaugų gavėjams teikiamos informavimo, konsultavimo, tarpininkavimo, atstovavimo, bendravimo, maitinimo, laisvalaikio organizavimo, darbinių įgūdžių, transporto ir kitos asmeniui pagal jo savarankiškumo lygį reikalingos paslaugos. </a:t>
            </a:r>
            <a:r>
              <a:rPr lang="lt-LT" dirty="0" smtClean="0">
                <a:latin typeface="Times New Roman" panose="02020603050405020304" pitchFamily="18" charset="0"/>
                <a:cs typeface="Times New Roman" panose="02020603050405020304" pitchFamily="18" charset="0"/>
              </a:rPr>
              <a:t/>
            </a:r>
            <a:br>
              <a:rPr lang="lt-LT" dirty="0" smtClean="0">
                <a:latin typeface="Times New Roman" panose="02020603050405020304" pitchFamily="18" charset="0"/>
                <a:cs typeface="Times New Roman" panose="02020603050405020304" pitchFamily="18" charset="0"/>
              </a:rPr>
            </a:br>
            <a:endParaRPr lang="lt-LT" dirty="0"/>
          </a:p>
        </p:txBody>
      </p:sp>
      <p:sp>
        <p:nvSpPr>
          <p:cNvPr id="3" name="Subtitle 2"/>
          <p:cNvSpPr>
            <a:spLocks noGrp="1"/>
          </p:cNvSpPr>
          <p:nvPr>
            <p:ph type="subTitle"/>
          </p:nvPr>
        </p:nvSpPr>
        <p:spPr>
          <a:xfrm>
            <a:off x="457200" y="3212976"/>
            <a:ext cx="8229240" cy="3312368"/>
          </a:xfrm>
        </p:spPr>
        <p:txBody>
          <a:bodyPr/>
          <a:lstStyle/>
          <a:p>
            <a:pPr algn="just"/>
            <a:r>
              <a:rPr lang="lt-LT" sz="2400" dirty="0" smtClean="0">
                <a:latin typeface="Times New Roman" panose="02020603050405020304" pitchFamily="18" charset="0"/>
                <a:cs typeface="Times New Roman" panose="02020603050405020304" pitchFamily="18" charset="0"/>
              </a:rPr>
              <a:t>Paslaugų gavėjams </a:t>
            </a:r>
            <a:r>
              <a:rPr lang="lt-LT" sz="2400" i="1" dirty="0" smtClean="0">
                <a:latin typeface="Times New Roman" panose="02020603050405020304" pitchFamily="18" charset="0"/>
                <a:cs typeface="Times New Roman" panose="02020603050405020304" pitchFamily="18" charset="0"/>
              </a:rPr>
              <a:t>dienos užimtumas organizuojamas </a:t>
            </a:r>
            <a:r>
              <a:rPr lang="lt-LT" sz="2400" b="1" i="1" dirty="0" smtClean="0">
                <a:latin typeface="Times New Roman" panose="02020603050405020304" pitchFamily="18" charset="0"/>
                <a:cs typeface="Times New Roman" panose="02020603050405020304" pitchFamily="18" charset="0"/>
              </a:rPr>
              <a:t>siuvėjų, popieriaus dirbinių dirbėjų-floristikos, rankdarbių, stalių ir keramikos grupėse</a:t>
            </a:r>
            <a:r>
              <a:rPr lang="lt-LT" sz="2400" dirty="0" smtClean="0">
                <a:latin typeface="Times New Roman" panose="02020603050405020304" pitchFamily="18" charset="0"/>
                <a:cs typeface="Times New Roman" panose="02020603050405020304" pitchFamily="18" charset="0"/>
              </a:rPr>
              <a:t>. Asmenims su sunkia negalia</a:t>
            </a:r>
            <a:r>
              <a:rPr lang="lt-LT" sz="2400" b="1" dirty="0" smtClean="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dienos užimtumas organizuojamas </a:t>
            </a:r>
            <a:r>
              <a:rPr lang="lt-LT" sz="2400" b="1" i="1" dirty="0" smtClean="0">
                <a:latin typeface="Times New Roman" panose="02020603050405020304" pitchFamily="18" charset="0"/>
                <a:cs typeface="Times New Roman" panose="02020603050405020304" pitchFamily="18" charset="0"/>
              </a:rPr>
              <a:t>sunkios negalios asmenų grupėje</a:t>
            </a:r>
            <a:r>
              <a:rPr lang="lt-LT" sz="2400" dirty="0" smtClean="0">
                <a:latin typeface="Times New Roman" panose="02020603050405020304" pitchFamily="18" charset="0"/>
                <a:cs typeface="Times New Roman" panose="02020603050405020304" pitchFamily="18" charset="0"/>
              </a:rPr>
              <a:t> (kasdienio gyvenimo įgūdžių ugdymas bei palaikymas, piešimas, lipdymas, smėlio terapija ir kt. užsiėmimai).</a:t>
            </a:r>
            <a:endParaRPr lang="lt-LT" sz="2400" dirty="0"/>
          </a:p>
        </p:txBody>
      </p:sp>
      <p:pic>
        <p:nvPicPr>
          <p:cNvPr id="16387" name="Picture 3" descr="C:\Users\Lenovo\Desktop\SPEC. DIRBT. nuotraukos\117547534_296477581447745_6097965821167414973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548680"/>
            <a:ext cx="4187957" cy="3140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35340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viltieserdve.lt/wp-content/uploads/2019/04/ALIM4414-1.jpg"/>
          <p:cNvPicPr/>
          <p:nvPr/>
        </p:nvPicPr>
        <p:blipFill>
          <a:blip r:embed="rId2"/>
          <a:stretch/>
        </p:blipFill>
        <p:spPr>
          <a:xfrm>
            <a:off x="1342937" y="1556792"/>
            <a:ext cx="6120680" cy="4464496"/>
          </a:xfrm>
          <a:prstGeom prst="rect">
            <a:avLst/>
          </a:prstGeom>
          <a:ln>
            <a:noFill/>
          </a:ln>
        </p:spPr>
      </p:pic>
      <p:sp>
        <p:nvSpPr>
          <p:cNvPr id="3" name="Rectangle 2"/>
          <p:cNvSpPr/>
          <p:nvPr/>
        </p:nvSpPr>
        <p:spPr>
          <a:xfrm>
            <a:off x="2123728" y="548680"/>
            <a:ext cx="4464496" cy="523220"/>
          </a:xfrm>
          <a:prstGeom prst="rect">
            <a:avLst/>
          </a:prstGeom>
        </p:spPr>
        <p:txBody>
          <a:bodyPr wrap="square">
            <a:spAutoFit/>
          </a:bodyPr>
          <a:lstStyle/>
          <a:p>
            <a:pPr algn="ctr"/>
            <a:r>
              <a:rPr lang="lt-LT" sz="2800" b="1" i="1" dirty="0" smtClean="0">
                <a:latin typeface="Times New Roman" panose="02020603050405020304" pitchFamily="18" charset="0"/>
                <a:cs typeface="Times New Roman" panose="02020603050405020304" pitchFamily="18" charset="0"/>
              </a:rPr>
              <a:t>Specialiosios dirbtuvės</a:t>
            </a:r>
            <a:endParaRPr lang="lt-LT" sz="2800" dirty="0"/>
          </a:p>
        </p:txBody>
      </p:sp>
    </p:spTree>
    <p:extLst>
      <p:ext uri="{BB962C8B-B14F-4D97-AF65-F5344CB8AC3E}">
        <p14:creationId xmlns:p14="http://schemas.microsoft.com/office/powerpoint/2010/main" val="11584157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sz="2800" b="1" i="1" dirty="0" smtClean="0">
                <a:latin typeface="Times New Roman" panose="02020603050405020304" pitchFamily="18" charset="0"/>
                <a:cs typeface="Times New Roman" panose="02020603050405020304" pitchFamily="18" charset="0"/>
              </a:rPr>
              <a:t>Specialiosios dirbtuvės</a:t>
            </a:r>
            <a:r>
              <a:rPr lang="lt-LT" dirty="0" smtClean="0"/>
              <a:t/>
            </a:r>
            <a:br>
              <a:rPr lang="lt-LT" dirty="0" smtClean="0"/>
            </a:br>
            <a:endParaRPr lang="lt-LT" dirty="0"/>
          </a:p>
        </p:txBody>
      </p:sp>
      <p:sp>
        <p:nvSpPr>
          <p:cNvPr id="3" name="Antrinis pavadinimas 2"/>
          <p:cNvSpPr>
            <a:spLocks noGrp="1"/>
          </p:cNvSpPr>
          <p:nvPr>
            <p:ph type="subTitle"/>
          </p:nvPr>
        </p:nvSpPr>
        <p:spPr>
          <a:xfrm>
            <a:off x="631949" y="1599757"/>
            <a:ext cx="8229240" cy="3977280"/>
          </a:xfrm>
        </p:spPr>
        <p:txBody>
          <a:bodyPr/>
          <a:lstStyle/>
          <a:p>
            <a:endParaRPr lang="lt-LT" dirty="0"/>
          </a:p>
        </p:txBody>
      </p:sp>
      <p:pic>
        <p:nvPicPr>
          <p:cNvPr id="3074" name="Paveikslėlis 1" descr="C:\Users\Vartotojas\Desktop\APIE iSTAIGA\issiusta 2022  11 04\SPEC. DIRBTUVE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305" y="1198648"/>
            <a:ext cx="8367403" cy="4534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67377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83768" y="594266"/>
            <a:ext cx="4752528" cy="523220"/>
          </a:xfrm>
          <a:prstGeom prst="rect">
            <a:avLst/>
          </a:prstGeom>
        </p:spPr>
        <p:txBody>
          <a:bodyPr wrap="square">
            <a:spAutoFit/>
          </a:bodyPr>
          <a:lstStyle/>
          <a:p>
            <a:pPr algn="ctr"/>
            <a:r>
              <a:rPr lang="lt-LT" sz="2800" b="1" i="1" dirty="0">
                <a:latin typeface="Times New Roman" panose="02020603050405020304" pitchFamily="18" charset="0"/>
                <a:cs typeface="Times New Roman" panose="02020603050405020304" pitchFamily="18" charset="0"/>
              </a:rPr>
              <a:t>Specialiosios dirbtuvės</a:t>
            </a:r>
            <a:endParaRPr lang="lt-LT" sz="2800" dirty="0"/>
          </a:p>
        </p:txBody>
      </p:sp>
      <p:pic>
        <p:nvPicPr>
          <p:cNvPr id="3" name="Picture 2"/>
          <p:cNvPicPr/>
          <p:nvPr/>
        </p:nvPicPr>
        <p:blipFill>
          <a:blip r:embed="rId2"/>
          <a:stretch/>
        </p:blipFill>
        <p:spPr>
          <a:xfrm>
            <a:off x="575556" y="1700808"/>
            <a:ext cx="3816424" cy="3856288"/>
          </a:xfrm>
          <a:prstGeom prst="rect">
            <a:avLst/>
          </a:prstGeom>
          <a:ln>
            <a:noFill/>
          </a:ln>
        </p:spPr>
      </p:pic>
      <p:pic>
        <p:nvPicPr>
          <p:cNvPr id="17411" name="Picture 3" descr="C:\Users\Lenovo\Desktop\SPEC. DIRBT. nuotraukos\117634172_288611508905532_7346725133488683051_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2204864"/>
            <a:ext cx="4320479" cy="324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331687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Lenovo\Desktop\SPEC. DIRBT. nuotraukos\117607191_352766725718288_4363358860237031571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412776"/>
            <a:ext cx="6371592" cy="477869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699792" y="476672"/>
            <a:ext cx="4680520" cy="523220"/>
          </a:xfrm>
          <a:prstGeom prst="rect">
            <a:avLst/>
          </a:prstGeom>
        </p:spPr>
        <p:txBody>
          <a:bodyPr wrap="square">
            <a:spAutoFit/>
          </a:bodyPr>
          <a:lstStyle/>
          <a:p>
            <a:pPr algn="ctr"/>
            <a:r>
              <a:rPr lang="lt-LT" sz="2800" b="1" i="1" dirty="0">
                <a:latin typeface="Times New Roman" panose="02020603050405020304" pitchFamily="18" charset="0"/>
                <a:cs typeface="Times New Roman" panose="02020603050405020304" pitchFamily="18" charset="0"/>
              </a:rPr>
              <a:t>Specialiosios dirbtuvės</a:t>
            </a:r>
            <a:endParaRPr lang="lt-LT" sz="2800" dirty="0"/>
          </a:p>
        </p:txBody>
      </p:sp>
    </p:spTree>
    <p:extLst>
      <p:ext uri="{BB962C8B-B14F-4D97-AF65-F5344CB8AC3E}">
        <p14:creationId xmlns:p14="http://schemas.microsoft.com/office/powerpoint/2010/main" val="1789449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67744" y="548680"/>
            <a:ext cx="4896544" cy="523220"/>
          </a:xfrm>
          <a:prstGeom prst="rect">
            <a:avLst/>
          </a:prstGeom>
        </p:spPr>
        <p:txBody>
          <a:bodyPr wrap="square">
            <a:spAutoFit/>
          </a:bodyPr>
          <a:lstStyle/>
          <a:p>
            <a:pPr algn="ctr"/>
            <a:r>
              <a:rPr lang="lt-LT" sz="2800" b="1" i="1" dirty="0">
                <a:latin typeface="Times New Roman" panose="02020603050405020304" pitchFamily="18" charset="0"/>
                <a:cs typeface="Times New Roman" panose="02020603050405020304" pitchFamily="18" charset="0"/>
              </a:rPr>
              <a:t>Specialiosios dirbtuvės</a:t>
            </a:r>
            <a:endParaRPr lang="lt-LT" sz="2800" dirty="0"/>
          </a:p>
        </p:txBody>
      </p:sp>
      <p:pic>
        <p:nvPicPr>
          <p:cNvPr id="18435" name="Picture 3" descr="C:\Users\Lenovo\Desktop\SPEC. DIRBT. nuotraukos\117420194_637301873565228_6012530665949629375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3898" y="1268760"/>
            <a:ext cx="6684235" cy="5013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33221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43808" y="476672"/>
            <a:ext cx="3960440" cy="523220"/>
          </a:xfrm>
          <a:prstGeom prst="rect">
            <a:avLst/>
          </a:prstGeom>
        </p:spPr>
        <p:txBody>
          <a:bodyPr wrap="square">
            <a:spAutoFit/>
          </a:bodyPr>
          <a:lstStyle/>
          <a:p>
            <a:pPr algn="ctr"/>
            <a:r>
              <a:rPr lang="lt-LT" sz="2800" b="1" i="1" dirty="0">
                <a:latin typeface="Times New Roman" panose="02020603050405020304" pitchFamily="18" charset="0"/>
                <a:cs typeface="Times New Roman" panose="02020603050405020304" pitchFamily="18" charset="0"/>
              </a:rPr>
              <a:t>Specialiosios dirbtuvės</a:t>
            </a:r>
            <a:endParaRPr lang="lt-LT" sz="2800" dirty="0"/>
          </a:p>
        </p:txBody>
      </p:sp>
      <p:pic>
        <p:nvPicPr>
          <p:cNvPr id="1026" name="Picture 2" descr="C:\Users\Lenovo\Desktop\SPEC. DIRBT. nuotraukos\VALG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196752"/>
            <a:ext cx="3888432" cy="518457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Lenovo\Desktop\SPEC. DIRBT. nuotraukos\VALG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0145" y="1196752"/>
            <a:ext cx="3868205" cy="5157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99292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83768" y="548680"/>
            <a:ext cx="4680520" cy="523220"/>
          </a:xfrm>
          <a:prstGeom prst="rect">
            <a:avLst/>
          </a:prstGeom>
        </p:spPr>
        <p:txBody>
          <a:bodyPr wrap="square">
            <a:spAutoFit/>
          </a:bodyPr>
          <a:lstStyle/>
          <a:p>
            <a:pPr algn="ctr"/>
            <a:r>
              <a:rPr lang="lt-LT" sz="2800" b="1" i="1" dirty="0">
                <a:latin typeface="Times New Roman" panose="02020603050405020304" pitchFamily="18" charset="0"/>
                <a:cs typeface="Times New Roman" panose="02020603050405020304" pitchFamily="18" charset="0"/>
              </a:rPr>
              <a:t>Specialiosios dirbtuvės</a:t>
            </a:r>
            <a:endParaRPr lang="lt-LT" sz="2800" dirty="0"/>
          </a:p>
        </p:txBody>
      </p:sp>
      <p:pic>
        <p:nvPicPr>
          <p:cNvPr id="19458" name="Picture 2" descr="C:\Users\Lenovo\Desktop\SPEC. DIRBT. nuotraukos\117641143_1023363044764717_8739651841615844928_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2" y="1268760"/>
            <a:ext cx="6731640" cy="5048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965050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39752" y="476672"/>
            <a:ext cx="4320480" cy="523220"/>
          </a:xfrm>
          <a:prstGeom prst="rect">
            <a:avLst/>
          </a:prstGeom>
        </p:spPr>
        <p:txBody>
          <a:bodyPr wrap="square">
            <a:spAutoFit/>
          </a:bodyPr>
          <a:lstStyle/>
          <a:p>
            <a:pPr algn="ctr"/>
            <a:r>
              <a:rPr lang="lt-LT" sz="2800" b="1" i="1" dirty="0">
                <a:latin typeface="Times New Roman" panose="02020603050405020304" pitchFamily="18" charset="0"/>
                <a:cs typeface="Times New Roman" panose="02020603050405020304" pitchFamily="18" charset="0"/>
              </a:rPr>
              <a:t>Specialiosios dirbtuvės</a:t>
            </a:r>
            <a:endParaRPr lang="lt-LT" sz="2800" dirty="0"/>
          </a:p>
        </p:txBody>
      </p:sp>
      <p:pic>
        <p:nvPicPr>
          <p:cNvPr id="2050" name="Picture 2" descr="C:\Users\Lenovo\Desktop\SPEC. DIRBT. nuotraukos\NEG.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912" y="1196753"/>
            <a:ext cx="4005064" cy="5340086"/>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Lenovo\Desktop\SPEC. DIRBT. nuotraukos\RELAK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1216722"/>
            <a:ext cx="3975111" cy="53001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94174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67744" y="476672"/>
            <a:ext cx="5112568" cy="523220"/>
          </a:xfrm>
          <a:prstGeom prst="rect">
            <a:avLst/>
          </a:prstGeom>
        </p:spPr>
        <p:txBody>
          <a:bodyPr wrap="square">
            <a:spAutoFit/>
          </a:bodyPr>
          <a:lstStyle/>
          <a:p>
            <a:pPr algn="ctr"/>
            <a:r>
              <a:rPr lang="lt-LT" sz="2800" b="1" i="1" dirty="0">
                <a:latin typeface="Times New Roman" panose="02020603050405020304" pitchFamily="18" charset="0"/>
                <a:cs typeface="Times New Roman" panose="02020603050405020304" pitchFamily="18" charset="0"/>
              </a:rPr>
              <a:t>Specialiosios dirbtuvės</a:t>
            </a:r>
            <a:endParaRPr lang="lt-LT" sz="2800" dirty="0"/>
          </a:p>
        </p:txBody>
      </p:sp>
      <p:pic>
        <p:nvPicPr>
          <p:cNvPr id="20482" name="Picture 2" descr="C:\Users\Lenovo\Desktop\SPEC. DIRBT. nuotraukos\117529491_664252914474535_3253619114783324783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214754"/>
            <a:ext cx="6768752" cy="5076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5087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Lenovo\Desktop\SPEC. DIRBT. nuotraukos\117594363_915470378951336_1848469808032821835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4107" y="1340768"/>
            <a:ext cx="6480720" cy="486054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597699" y="594266"/>
            <a:ext cx="4013536" cy="523220"/>
          </a:xfrm>
          <a:prstGeom prst="rect">
            <a:avLst/>
          </a:prstGeom>
        </p:spPr>
        <p:txBody>
          <a:bodyPr wrap="square">
            <a:spAutoFit/>
          </a:bodyPr>
          <a:lstStyle/>
          <a:p>
            <a:pPr algn="ctr"/>
            <a:r>
              <a:rPr lang="lt-LT" sz="2800" b="1" i="1" dirty="0">
                <a:latin typeface="Times New Roman" panose="02020603050405020304" pitchFamily="18" charset="0"/>
                <a:cs typeface="Times New Roman" panose="02020603050405020304" pitchFamily="18" charset="0"/>
              </a:rPr>
              <a:t>Specialiosios dirbtuvės</a:t>
            </a:r>
            <a:endParaRPr lang="lt-LT" sz="2800" dirty="0"/>
          </a:p>
        </p:txBody>
      </p:sp>
    </p:spTree>
    <p:extLst>
      <p:ext uri="{BB962C8B-B14F-4D97-AF65-F5344CB8AC3E}">
        <p14:creationId xmlns:p14="http://schemas.microsoft.com/office/powerpoint/2010/main" val="339951225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Users\Lenovo\Desktop\SPEC. DIRBT. nuotraukos\117635629_504176723741533_4207881998433446779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340768"/>
            <a:ext cx="6768752" cy="507656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123728" y="476672"/>
            <a:ext cx="4230273" cy="523220"/>
          </a:xfrm>
          <a:prstGeom prst="rect">
            <a:avLst/>
          </a:prstGeom>
        </p:spPr>
        <p:txBody>
          <a:bodyPr wrap="square">
            <a:spAutoFit/>
          </a:bodyPr>
          <a:lstStyle/>
          <a:p>
            <a:pPr algn="ctr"/>
            <a:r>
              <a:rPr lang="lt-LT" sz="2800" b="1" i="1" dirty="0">
                <a:latin typeface="Times New Roman" panose="02020603050405020304" pitchFamily="18" charset="0"/>
                <a:cs typeface="Times New Roman" panose="02020603050405020304" pitchFamily="18" charset="0"/>
              </a:rPr>
              <a:t>Specialiosios dirbtuvės</a:t>
            </a:r>
            <a:endParaRPr lang="lt-LT" sz="2800" dirty="0"/>
          </a:p>
        </p:txBody>
      </p:sp>
    </p:spTree>
    <p:extLst>
      <p:ext uri="{BB962C8B-B14F-4D97-AF65-F5344CB8AC3E}">
        <p14:creationId xmlns:p14="http://schemas.microsoft.com/office/powerpoint/2010/main" val="221343625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Users\Lenovo\Desktop\SPEC. DIRBT. nuotraukos\117620849_761692881268142_8528323508574645867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196752"/>
            <a:ext cx="6804248" cy="510318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771800" y="404664"/>
            <a:ext cx="4320480" cy="523220"/>
          </a:xfrm>
          <a:prstGeom prst="rect">
            <a:avLst/>
          </a:prstGeom>
        </p:spPr>
        <p:txBody>
          <a:bodyPr wrap="square">
            <a:spAutoFit/>
          </a:bodyPr>
          <a:lstStyle/>
          <a:p>
            <a:pPr algn="ctr"/>
            <a:r>
              <a:rPr lang="lt-LT" sz="2800" b="1" i="1" dirty="0">
                <a:latin typeface="Times New Roman" panose="02020603050405020304" pitchFamily="18" charset="0"/>
                <a:cs typeface="Times New Roman" panose="02020603050405020304" pitchFamily="18" charset="0"/>
              </a:rPr>
              <a:t>Specialiosios dirbtuvės</a:t>
            </a:r>
            <a:endParaRPr lang="lt-LT" sz="2800" dirty="0"/>
          </a:p>
        </p:txBody>
      </p:sp>
    </p:spTree>
    <p:extLst>
      <p:ext uri="{BB962C8B-B14F-4D97-AF65-F5344CB8AC3E}">
        <p14:creationId xmlns:p14="http://schemas.microsoft.com/office/powerpoint/2010/main" val="260121057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Users\Lenovo\Desktop\SPEC. DIRBT. nuotraukos\117617474_311031046806665_7790405500325173192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222729"/>
            <a:ext cx="3946748" cy="5262330"/>
          </a:xfrm>
          <a:prstGeom prst="rect">
            <a:avLst/>
          </a:prstGeom>
          <a:noFill/>
          <a:extLst>
            <a:ext uri="{909E8E84-426E-40DD-AFC4-6F175D3DCCD1}">
              <a14:hiddenFill xmlns:a14="http://schemas.microsoft.com/office/drawing/2010/main">
                <a:solidFill>
                  <a:srgbClr val="FFFFFF"/>
                </a:solidFill>
              </a14:hiddenFill>
            </a:ext>
          </a:extLst>
        </p:spPr>
      </p:pic>
      <p:pic>
        <p:nvPicPr>
          <p:cNvPr id="24579" name="Picture 3" descr="C:\Users\Lenovo\Desktop\SPEC. DIRBT. nuotraukos\117444290_744166593039747_613380485298525105_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7" y="1222729"/>
            <a:ext cx="3929243" cy="523899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463138" y="421401"/>
            <a:ext cx="4361738" cy="523220"/>
          </a:xfrm>
          <a:prstGeom prst="rect">
            <a:avLst/>
          </a:prstGeom>
        </p:spPr>
        <p:txBody>
          <a:bodyPr wrap="square">
            <a:spAutoFit/>
          </a:bodyPr>
          <a:lstStyle/>
          <a:p>
            <a:pPr algn="ctr"/>
            <a:r>
              <a:rPr lang="lt-LT" sz="2800" b="1" i="1" dirty="0">
                <a:latin typeface="Times New Roman" panose="02020603050405020304" pitchFamily="18" charset="0"/>
                <a:cs typeface="Times New Roman" panose="02020603050405020304" pitchFamily="18" charset="0"/>
              </a:rPr>
              <a:t>Specialiosios dirbtuvės</a:t>
            </a:r>
            <a:endParaRPr lang="lt-LT" sz="2800" dirty="0"/>
          </a:p>
        </p:txBody>
      </p:sp>
    </p:spTree>
    <p:extLst>
      <p:ext uri="{BB962C8B-B14F-4D97-AF65-F5344CB8AC3E}">
        <p14:creationId xmlns:p14="http://schemas.microsoft.com/office/powerpoint/2010/main" val="345563705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27784" y="522258"/>
            <a:ext cx="3892649" cy="523220"/>
          </a:xfrm>
          <a:prstGeom prst="rect">
            <a:avLst/>
          </a:prstGeom>
        </p:spPr>
        <p:txBody>
          <a:bodyPr wrap="square">
            <a:spAutoFit/>
          </a:bodyPr>
          <a:lstStyle/>
          <a:p>
            <a:pPr algn="ctr"/>
            <a:r>
              <a:rPr lang="lt-LT" sz="2800" b="1" i="1" dirty="0">
                <a:latin typeface="Times New Roman" panose="02020603050405020304" pitchFamily="18" charset="0"/>
                <a:cs typeface="Times New Roman" panose="02020603050405020304" pitchFamily="18" charset="0"/>
              </a:rPr>
              <a:t>Specialiosios dirbtuvės</a:t>
            </a:r>
            <a:endParaRPr lang="lt-LT" sz="2800" dirty="0"/>
          </a:p>
        </p:txBody>
      </p:sp>
      <p:pic>
        <p:nvPicPr>
          <p:cNvPr id="25602" name="Picture 2" descr="C:\Users\Lenovo\Desktop\SPEC. DIRBT. nuotraukos\117537421_637971350174019_3128021289487757482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160748"/>
            <a:ext cx="6622504" cy="4966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870366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endParaRPr lang="lt-LT"/>
          </a:p>
        </p:txBody>
      </p:sp>
      <p:sp>
        <p:nvSpPr>
          <p:cNvPr id="3" name="Antrinis pavadinimas 2"/>
          <p:cNvSpPr>
            <a:spLocks noGrp="1"/>
          </p:cNvSpPr>
          <p:nvPr>
            <p:ph type="subTitle"/>
          </p:nvPr>
        </p:nvSpPr>
        <p:spPr/>
        <p:txBody>
          <a:bodyPr/>
          <a:lstStyle/>
          <a:p>
            <a:endParaRPr lang="lt-LT"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7664" y="928664"/>
            <a:ext cx="6204181" cy="4653136"/>
          </a:xfrm>
          <a:prstGeom prst="rect">
            <a:avLst/>
          </a:prstGeom>
        </p:spPr>
      </p:pic>
    </p:spTree>
    <p:extLst>
      <p:ext uri="{BB962C8B-B14F-4D97-AF65-F5344CB8AC3E}">
        <p14:creationId xmlns:p14="http://schemas.microsoft.com/office/powerpoint/2010/main" val="388102010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endParaRPr lang="lt-LT"/>
          </a:p>
        </p:txBody>
      </p:sp>
      <p:sp>
        <p:nvSpPr>
          <p:cNvPr id="3" name="Antrinis pavadinimas 2"/>
          <p:cNvSpPr>
            <a:spLocks noGrp="1"/>
          </p:cNvSpPr>
          <p:nvPr>
            <p:ph type="subTitle"/>
          </p:nvPr>
        </p:nvSpPr>
        <p:spPr/>
        <p:txBody>
          <a:bodyPr/>
          <a:lstStyle/>
          <a:p>
            <a:endParaRPr lang="lt-LT"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568" y="250062"/>
            <a:ext cx="4199275" cy="3149456"/>
          </a:xfrm>
          <a:prstGeom prst="rect">
            <a:avLst/>
          </a:prstGeom>
        </p:spPr>
      </p:pic>
      <p:pic>
        <p:nvPicPr>
          <p:cNvPr id="5" name="Paveikslėlis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67" y="3480135"/>
            <a:ext cx="4199275" cy="3149456"/>
          </a:xfrm>
          <a:prstGeom prst="rect">
            <a:avLst/>
          </a:prstGeom>
        </p:spPr>
      </p:pic>
      <p:pic>
        <p:nvPicPr>
          <p:cNvPr id="6" name="Paveikslėlis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09209" y="864365"/>
            <a:ext cx="3651870" cy="4869160"/>
          </a:xfrm>
          <a:prstGeom prst="rect">
            <a:avLst/>
          </a:prstGeom>
        </p:spPr>
      </p:pic>
    </p:spTree>
    <p:extLst>
      <p:ext uri="{BB962C8B-B14F-4D97-AF65-F5344CB8AC3E}">
        <p14:creationId xmlns:p14="http://schemas.microsoft.com/office/powerpoint/2010/main" val="318723273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endParaRPr lang="lt-LT"/>
          </a:p>
        </p:txBody>
      </p:sp>
      <p:sp>
        <p:nvSpPr>
          <p:cNvPr id="3" name="Antrinis pavadinimas 2"/>
          <p:cNvSpPr>
            <a:spLocks noGrp="1"/>
          </p:cNvSpPr>
          <p:nvPr>
            <p:ph type="subTitle"/>
          </p:nvPr>
        </p:nvSpPr>
        <p:spPr/>
        <p:txBody>
          <a:bodyPr/>
          <a:lstStyle/>
          <a:p>
            <a:endParaRPr lang="lt-LT"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2871" y="273600"/>
            <a:ext cx="4248472" cy="3186354"/>
          </a:xfrm>
          <a:prstGeom prst="rect">
            <a:avLst/>
          </a:prstGeom>
        </p:spPr>
      </p:pic>
      <p:pic>
        <p:nvPicPr>
          <p:cNvPr id="5" name="Paveikslėlis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1427" y="3573016"/>
            <a:ext cx="4249915" cy="3187436"/>
          </a:xfrm>
          <a:prstGeom prst="rect">
            <a:avLst/>
          </a:prstGeom>
        </p:spPr>
      </p:pic>
      <p:pic>
        <p:nvPicPr>
          <p:cNvPr id="6" name="Paveikslėlis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68687" y="548680"/>
            <a:ext cx="4050451" cy="5400600"/>
          </a:xfrm>
          <a:prstGeom prst="rect">
            <a:avLst/>
          </a:prstGeom>
        </p:spPr>
      </p:pic>
    </p:spTree>
    <p:extLst>
      <p:ext uri="{BB962C8B-B14F-4D97-AF65-F5344CB8AC3E}">
        <p14:creationId xmlns:p14="http://schemas.microsoft.com/office/powerpoint/2010/main" val="289789717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endParaRPr lang="lt-LT"/>
          </a:p>
        </p:txBody>
      </p:sp>
      <p:sp>
        <p:nvSpPr>
          <p:cNvPr id="3" name="Antrinis pavadinimas 2"/>
          <p:cNvSpPr>
            <a:spLocks noGrp="1"/>
          </p:cNvSpPr>
          <p:nvPr>
            <p:ph type="subTitle"/>
          </p:nvPr>
        </p:nvSpPr>
        <p:spPr/>
        <p:txBody>
          <a:bodyPr/>
          <a:lstStyle/>
          <a:p>
            <a:endParaRPr lang="lt-LT"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2710" y="476672"/>
            <a:ext cx="3631441" cy="2420961"/>
          </a:xfrm>
          <a:prstGeom prst="rect">
            <a:avLst/>
          </a:prstGeom>
        </p:spPr>
      </p:pic>
      <p:pic>
        <p:nvPicPr>
          <p:cNvPr id="5" name="Paveikslėlis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6016" y="273600"/>
            <a:ext cx="3812188" cy="2376264"/>
          </a:xfrm>
          <a:prstGeom prst="rect">
            <a:avLst/>
          </a:prstGeom>
        </p:spPr>
      </p:pic>
      <p:pic>
        <p:nvPicPr>
          <p:cNvPr id="6" name="Paveikslėlis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1520" y="3501008"/>
            <a:ext cx="4036242" cy="2112300"/>
          </a:xfrm>
          <a:prstGeom prst="rect">
            <a:avLst/>
          </a:prstGeom>
        </p:spPr>
      </p:pic>
      <p:pic>
        <p:nvPicPr>
          <p:cNvPr id="7" name="Paveikslėlis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1820" y="2828999"/>
            <a:ext cx="4176464" cy="2784309"/>
          </a:xfrm>
          <a:prstGeom prst="rect">
            <a:avLst/>
          </a:prstGeom>
        </p:spPr>
      </p:pic>
    </p:spTree>
    <p:extLst>
      <p:ext uri="{BB962C8B-B14F-4D97-AF65-F5344CB8AC3E}">
        <p14:creationId xmlns:p14="http://schemas.microsoft.com/office/powerpoint/2010/main" val="248080490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endParaRPr lang="lt-LT"/>
          </a:p>
        </p:txBody>
      </p:sp>
      <p:sp>
        <p:nvSpPr>
          <p:cNvPr id="3" name="Antrinis pavadinimas 2"/>
          <p:cNvSpPr>
            <a:spLocks noGrp="1"/>
          </p:cNvSpPr>
          <p:nvPr>
            <p:ph type="subTitle"/>
          </p:nvPr>
        </p:nvSpPr>
        <p:spPr/>
        <p:txBody>
          <a:bodyPr/>
          <a:lstStyle/>
          <a:p>
            <a:endParaRPr lang="lt-LT"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1052736"/>
            <a:ext cx="3655293" cy="4873724"/>
          </a:xfrm>
          <a:prstGeom prst="rect">
            <a:avLst/>
          </a:prstGeom>
        </p:spPr>
      </p:pic>
      <p:pic>
        <p:nvPicPr>
          <p:cNvPr id="5" name="Paveikslėlis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1638" y="1418400"/>
            <a:ext cx="4860032" cy="3645024"/>
          </a:xfrm>
          <a:prstGeom prst="rect">
            <a:avLst/>
          </a:prstGeom>
        </p:spPr>
      </p:pic>
    </p:spTree>
    <p:extLst>
      <p:ext uri="{BB962C8B-B14F-4D97-AF65-F5344CB8AC3E}">
        <p14:creationId xmlns:p14="http://schemas.microsoft.com/office/powerpoint/2010/main" val="286577190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endParaRPr lang="lt-LT"/>
          </a:p>
        </p:txBody>
      </p:sp>
      <p:sp>
        <p:nvSpPr>
          <p:cNvPr id="3" name="Antrinis pavadinimas 2"/>
          <p:cNvSpPr>
            <a:spLocks noGrp="1"/>
          </p:cNvSpPr>
          <p:nvPr>
            <p:ph type="subTitle"/>
          </p:nvPr>
        </p:nvSpPr>
        <p:spPr/>
        <p:txBody>
          <a:bodyPr/>
          <a:lstStyle/>
          <a:p>
            <a:endParaRPr lang="lt-LT" dirty="0"/>
          </a:p>
        </p:txBody>
      </p:sp>
      <p:pic>
        <p:nvPicPr>
          <p:cNvPr id="5" name="Paveikslėlis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305094"/>
            <a:ext cx="4572000" cy="3429000"/>
          </a:xfrm>
          <a:prstGeom prst="rect">
            <a:avLst/>
          </a:prstGeom>
        </p:spPr>
      </p:pic>
      <p:pic>
        <p:nvPicPr>
          <p:cNvPr id="6" name="Paveikslėlis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6056" y="476672"/>
            <a:ext cx="3693080" cy="4924106"/>
          </a:xfrm>
          <a:prstGeom prst="rect">
            <a:avLst/>
          </a:prstGeom>
        </p:spPr>
      </p:pic>
      <p:pic>
        <p:nvPicPr>
          <p:cNvPr id="7" name="Paveikslėlis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5616" y="3900851"/>
            <a:ext cx="2852976" cy="2852976"/>
          </a:xfrm>
          <a:prstGeom prst="rect">
            <a:avLst/>
          </a:prstGeom>
        </p:spPr>
      </p:pic>
    </p:spTree>
    <p:extLst>
      <p:ext uri="{BB962C8B-B14F-4D97-AF65-F5344CB8AC3E}">
        <p14:creationId xmlns:p14="http://schemas.microsoft.com/office/powerpoint/2010/main" val="108589134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endParaRPr lang="lt-LT"/>
          </a:p>
        </p:txBody>
      </p:sp>
      <p:sp>
        <p:nvSpPr>
          <p:cNvPr id="3" name="Antrinis pavadinimas 2"/>
          <p:cNvSpPr>
            <a:spLocks noGrp="1"/>
          </p:cNvSpPr>
          <p:nvPr>
            <p:ph type="subTitle"/>
          </p:nvPr>
        </p:nvSpPr>
        <p:spPr/>
        <p:txBody>
          <a:bodyPr/>
          <a:lstStyle/>
          <a:p>
            <a:endParaRPr lang="lt-LT"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568" y="273600"/>
            <a:ext cx="4572000" cy="3429000"/>
          </a:xfrm>
          <a:prstGeom prst="rect">
            <a:avLst/>
          </a:prstGeom>
        </p:spPr>
      </p:pic>
      <p:pic>
        <p:nvPicPr>
          <p:cNvPr id="5" name="Paveikslėlis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9331" y="3501008"/>
            <a:ext cx="4572000" cy="3212450"/>
          </a:xfrm>
          <a:prstGeom prst="rect">
            <a:avLst/>
          </a:prstGeom>
        </p:spPr>
      </p:pic>
    </p:spTree>
    <p:extLst>
      <p:ext uri="{BB962C8B-B14F-4D97-AF65-F5344CB8AC3E}">
        <p14:creationId xmlns:p14="http://schemas.microsoft.com/office/powerpoint/2010/main" val="370524729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endParaRPr lang="lt-LT"/>
          </a:p>
        </p:txBody>
      </p:sp>
      <p:sp>
        <p:nvSpPr>
          <p:cNvPr id="3" name="Antrinis pavadinimas 2"/>
          <p:cNvSpPr>
            <a:spLocks noGrp="1"/>
          </p:cNvSpPr>
          <p:nvPr>
            <p:ph type="subTitle"/>
          </p:nvPr>
        </p:nvSpPr>
        <p:spPr/>
        <p:txBody>
          <a:bodyPr/>
          <a:lstStyle/>
          <a:p>
            <a:endParaRPr lang="lt-LT"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7088" y="116632"/>
            <a:ext cx="4091946" cy="3068960"/>
          </a:xfrm>
          <a:prstGeom prst="rect">
            <a:avLst/>
          </a:prstGeom>
        </p:spPr>
      </p:pic>
      <p:pic>
        <p:nvPicPr>
          <p:cNvPr id="5" name="Paveikslėlis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6016" y="908720"/>
            <a:ext cx="3845730" cy="5127640"/>
          </a:xfrm>
          <a:prstGeom prst="rect">
            <a:avLst/>
          </a:prstGeom>
        </p:spPr>
      </p:pic>
      <p:pic>
        <p:nvPicPr>
          <p:cNvPr id="6" name="Paveikslėlis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5616" y="3342560"/>
            <a:ext cx="2506920" cy="3342560"/>
          </a:xfrm>
          <a:prstGeom prst="rect">
            <a:avLst/>
          </a:prstGeom>
        </p:spPr>
      </p:pic>
    </p:spTree>
    <p:extLst>
      <p:ext uri="{BB962C8B-B14F-4D97-AF65-F5344CB8AC3E}">
        <p14:creationId xmlns:p14="http://schemas.microsoft.com/office/powerpoint/2010/main" val="346079703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endParaRPr lang="lt-LT"/>
          </a:p>
        </p:txBody>
      </p:sp>
      <p:sp>
        <p:nvSpPr>
          <p:cNvPr id="3" name="Antrinis pavadinimas 2"/>
          <p:cNvSpPr>
            <a:spLocks noGrp="1"/>
          </p:cNvSpPr>
          <p:nvPr>
            <p:ph type="subTitle"/>
          </p:nvPr>
        </p:nvSpPr>
        <p:spPr/>
        <p:txBody>
          <a:bodyPr/>
          <a:lstStyle/>
          <a:p>
            <a:endParaRPr lang="lt-LT"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1844824"/>
            <a:ext cx="4224469" cy="3168352"/>
          </a:xfrm>
          <a:prstGeom prst="rect">
            <a:avLst/>
          </a:prstGeom>
        </p:spPr>
      </p:pic>
      <p:pic>
        <p:nvPicPr>
          <p:cNvPr id="5" name="Paveikslėlis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1669" y="1844824"/>
            <a:ext cx="4282819" cy="3212114"/>
          </a:xfrm>
          <a:prstGeom prst="rect">
            <a:avLst/>
          </a:prstGeom>
        </p:spPr>
      </p:pic>
    </p:spTree>
    <p:extLst>
      <p:ext uri="{BB962C8B-B14F-4D97-AF65-F5344CB8AC3E}">
        <p14:creationId xmlns:p14="http://schemas.microsoft.com/office/powerpoint/2010/main" val="377749676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endParaRPr lang="lt-LT"/>
          </a:p>
        </p:txBody>
      </p:sp>
      <p:sp>
        <p:nvSpPr>
          <p:cNvPr id="3" name="Antrinis pavadinimas 2"/>
          <p:cNvSpPr>
            <a:spLocks noGrp="1"/>
          </p:cNvSpPr>
          <p:nvPr>
            <p:ph type="subTitle"/>
          </p:nvPr>
        </p:nvSpPr>
        <p:spPr/>
        <p:txBody>
          <a:bodyPr/>
          <a:lstStyle/>
          <a:p>
            <a:endParaRPr lang="lt-LT"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0" y="1014564"/>
            <a:ext cx="3439807" cy="5157192"/>
          </a:xfrm>
          <a:prstGeom prst="rect">
            <a:avLst/>
          </a:prstGeom>
        </p:spPr>
      </p:pic>
      <p:pic>
        <p:nvPicPr>
          <p:cNvPr id="5" name="Paveikslėlis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8961" y="1029590"/>
            <a:ext cx="3856625" cy="5142166"/>
          </a:xfrm>
          <a:prstGeom prst="rect">
            <a:avLst/>
          </a:prstGeom>
        </p:spPr>
      </p:pic>
    </p:spTree>
    <p:extLst>
      <p:ext uri="{BB962C8B-B14F-4D97-AF65-F5344CB8AC3E}">
        <p14:creationId xmlns:p14="http://schemas.microsoft.com/office/powerpoint/2010/main" val="233115601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en-US" sz="2800" b="1" dirty="0" err="1">
                <a:latin typeface="Times New Roman" panose="02020603050405020304" pitchFamily="18" charset="0"/>
                <a:cs typeface="Times New Roman" panose="02020603050405020304" pitchFamily="18" charset="0"/>
              </a:rPr>
              <a:t>Vaikų</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dienos</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centras</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Mažasis</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princas</a:t>
            </a:r>
            <a:r>
              <a:rPr lang="en-US" sz="2800" b="1" dirty="0">
                <a:latin typeface="Times New Roman" panose="02020603050405020304" pitchFamily="18" charset="0"/>
                <a:cs typeface="Times New Roman" panose="02020603050405020304" pitchFamily="18" charset="0"/>
              </a:rPr>
              <a:t>“</a:t>
            </a:r>
            <a:r>
              <a:rPr lang="lt-LT" dirty="0"/>
              <a:t/>
            </a:r>
            <a:br>
              <a:rPr lang="lt-LT" dirty="0"/>
            </a:br>
            <a:endParaRPr lang="lt-LT" dirty="0"/>
          </a:p>
        </p:txBody>
      </p:sp>
      <p:sp>
        <p:nvSpPr>
          <p:cNvPr id="3" name="Antrinis pavadinimas 2"/>
          <p:cNvSpPr>
            <a:spLocks noGrp="1"/>
          </p:cNvSpPr>
          <p:nvPr>
            <p:ph type="subTitle"/>
          </p:nvPr>
        </p:nvSpPr>
        <p:spPr>
          <a:xfrm>
            <a:off x="488803" y="1868594"/>
            <a:ext cx="8229240" cy="3977280"/>
          </a:xfrm>
        </p:spPr>
        <p:txBody>
          <a:bodyPr/>
          <a:lstStyle/>
          <a:p>
            <a:endParaRPr lang="lt-LT" dirty="0"/>
          </a:p>
        </p:txBody>
      </p:sp>
      <p:pic>
        <p:nvPicPr>
          <p:cNvPr id="4099" name="Picture 3" descr="305397474_600264394779954_4974504160104135099_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803" y="1418400"/>
            <a:ext cx="8261898" cy="390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290320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en-US" sz="2400" b="1" dirty="0" err="1">
                <a:latin typeface="Times New Roman" panose="02020603050405020304" pitchFamily="18" charset="0"/>
                <a:cs typeface="Times New Roman" panose="02020603050405020304" pitchFamily="18" charset="0"/>
              </a:rPr>
              <a:t>Vaikų</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dienos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centras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Mažasis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princas</a:t>
            </a:r>
            <a:r>
              <a:rPr lang="en-US" sz="2400" b="1" dirty="0">
                <a:latin typeface="Times New Roman" panose="02020603050405020304" pitchFamily="18" charset="0"/>
                <a:cs typeface="Times New Roman" panose="02020603050405020304" pitchFamily="18" charset="0"/>
              </a:rPr>
              <a:t>“</a:t>
            </a:r>
            <a:r>
              <a:rPr lang="lt-LT" dirty="0"/>
              <a:t/>
            </a:r>
            <a:br>
              <a:rPr lang="lt-LT" dirty="0"/>
            </a:br>
            <a:endParaRPr lang="lt-LT" dirty="0"/>
          </a:p>
        </p:txBody>
      </p:sp>
      <p:sp>
        <p:nvSpPr>
          <p:cNvPr id="3" name="Antrinis pavadinimas 2"/>
          <p:cNvSpPr>
            <a:spLocks noGrp="1"/>
          </p:cNvSpPr>
          <p:nvPr>
            <p:ph type="subTitle"/>
          </p:nvPr>
        </p:nvSpPr>
        <p:spPr/>
        <p:txBody>
          <a:bodyPr/>
          <a:lstStyle/>
          <a:p>
            <a:endParaRPr lang="lt-LT" dirty="0"/>
          </a:p>
        </p:txBody>
      </p:sp>
      <p:pic>
        <p:nvPicPr>
          <p:cNvPr id="5122" name="Picture 2" descr="355163257_783396259800099_8272157270770801996_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3688" y="1268760"/>
            <a:ext cx="5832648" cy="5095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167184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en-US" sz="2400" b="1" dirty="0" err="1">
                <a:latin typeface="Times New Roman" panose="02020603050405020304" pitchFamily="18" charset="0"/>
                <a:cs typeface="Times New Roman" panose="02020603050405020304" pitchFamily="18" charset="0"/>
              </a:rPr>
              <a:t>Vaikų</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dienos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centras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Mažasis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princas</a:t>
            </a:r>
            <a:r>
              <a:rPr lang="en-US" sz="2400" b="1" dirty="0">
                <a:latin typeface="Times New Roman" panose="02020603050405020304" pitchFamily="18" charset="0"/>
                <a:cs typeface="Times New Roman" panose="02020603050405020304" pitchFamily="18" charset="0"/>
              </a:rPr>
              <a:t>“</a:t>
            </a:r>
            <a:r>
              <a:rPr lang="lt-LT" dirty="0"/>
              <a:t/>
            </a:r>
            <a:br>
              <a:rPr lang="lt-LT" dirty="0"/>
            </a:br>
            <a:endParaRPr lang="lt-LT" dirty="0"/>
          </a:p>
        </p:txBody>
      </p:sp>
      <p:sp>
        <p:nvSpPr>
          <p:cNvPr id="3" name="Antrinis pavadinimas 2"/>
          <p:cNvSpPr>
            <a:spLocks noGrp="1"/>
          </p:cNvSpPr>
          <p:nvPr>
            <p:ph type="subTitle"/>
          </p:nvPr>
        </p:nvSpPr>
        <p:spPr>
          <a:xfrm>
            <a:off x="457200" y="3356992"/>
            <a:ext cx="8229240" cy="3977280"/>
          </a:xfrm>
        </p:spPr>
        <p:txBody>
          <a:bodyPr/>
          <a:lstStyle/>
          <a:p>
            <a:endParaRPr lang="lt-LT" dirty="0"/>
          </a:p>
        </p:txBody>
      </p:sp>
      <p:pic>
        <p:nvPicPr>
          <p:cNvPr id="6146" name="Paveikslėlis 2" descr="https://www.serksnenudc.lt/wp-content/uploads/2021/12/sen-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2334316"/>
            <a:ext cx="4027022" cy="2984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3" descr="240860855_1245094802673121_2557935749331391348_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1916831"/>
            <a:ext cx="3240360" cy="4340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919368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en-US" sz="2400" b="1" dirty="0" err="1">
                <a:latin typeface="Times New Roman" panose="02020603050405020304" pitchFamily="18" charset="0"/>
                <a:cs typeface="Times New Roman" panose="02020603050405020304" pitchFamily="18" charset="0"/>
              </a:rPr>
              <a:t>Vaikų</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dienos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centras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Mažasis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princas</a:t>
            </a:r>
            <a:r>
              <a:rPr lang="en-US" sz="2400" b="1" dirty="0">
                <a:latin typeface="Times New Roman" panose="02020603050405020304" pitchFamily="18" charset="0"/>
                <a:cs typeface="Times New Roman" panose="02020603050405020304" pitchFamily="18" charset="0"/>
              </a:rPr>
              <a:t>“</a:t>
            </a:r>
            <a:r>
              <a:rPr lang="lt-LT" dirty="0"/>
              <a:t/>
            </a:r>
            <a:br>
              <a:rPr lang="lt-LT" dirty="0"/>
            </a:br>
            <a:endParaRPr lang="lt-LT" dirty="0"/>
          </a:p>
        </p:txBody>
      </p:sp>
      <p:sp>
        <p:nvSpPr>
          <p:cNvPr id="3" name="Antrinis pavadinimas 2"/>
          <p:cNvSpPr>
            <a:spLocks noGrp="1"/>
          </p:cNvSpPr>
          <p:nvPr>
            <p:ph type="subTitle"/>
          </p:nvPr>
        </p:nvSpPr>
        <p:spPr>
          <a:xfrm>
            <a:off x="909637" y="2436469"/>
            <a:ext cx="8229240" cy="3977280"/>
          </a:xfrm>
        </p:spPr>
        <p:txBody>
          <a:bodyPr/>
          <a:lstStyle/>
          <a:p>
            <a:endParaRPr lang="lt-LT" dirty="0"/>
          </a:p>
        </p:txBody>
      </p:sp>
      <p:pic>
        <p:nvPicPr>
          <p:cNvPr id="7170" name="Picture 2" descr="vaikai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7704" y="1104206"/>
            <a:ext cx="5256584" cy="525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104862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en-US" sz="2400" b="1" dirty="0" err="1">
                <a:latin typeface="Times New Roman" panose="02020603050405020304" pitchFamily="18" charset="0"/>
                <a:cs typeface="Times New Roman" panose="02020603050405020304" pitchFamily="18" charset="0"/>
              </a:rPr>
              <a:t>Vaikų</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dienos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centras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Mažasis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princas</a:t>
            </a:r>
            <a:r>
              <a:rPr lang="en-US" sz="2400" b="1" dirty="0">
                <a:latin typeface="Times New Roman" panose="02020603050405020304" pitchFamily="18" charset="0"/>
                <a:cs typeface="Times New Roman" panose="02020603050405020304" pitchFamily="18" charset="0"/>
              </a:rPr>
              <a:t>“</a:t>
            </a:r>
            <a:r>
              <a:rPr lang="lt-LT" dirty="0"/>
              <a:t/>
            </a:r>
            <a:br>
              <a:rPr lang="lt-LT" dirty="0"/>
            </a:br>
            <a:endParaRPr lang="lt-LT" dirty="0"/>
          </a:p>
        </p:txBody>
      </p:sp>
      <p:sp>
        <p:nvSpPr>
          <p:cNvPr id="3" name="Antrinis pavadinimas 2"/>
          <p:cNvSpPr>
            <a:spLocks noGrp="1"/>
          </p:cNvSpPr>
          <p:nvPr>
            <p:ph type="subTitle"/>
          </p:nvPr>
        </p:nvSpPr>
        <p:spPr/>
        <p:txBody>
          <a:bodyPr/>
          <a:lstStyle/>
          <a:p>
            <a:endParaRPr lang="lt-LT" dirty="0"/>
          </a:p>
        </p:txBody>
      </p:sp>
      <p:pic>
        <p:nvPicPr>
          <p:cNvPr id="8194" name="Picture 2" descr="vaikai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5696" y="1124744"/>
            <a:ext cx="5538992" cy="55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892961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en-US" sz="2400" b="1" dirty="0" err="1">
                <a:latin typeface="Times New Roman" panose="02020603050405020304" pitchFamily="18" charset="0"/>
                <a:cs typeface="Times New Roman" panose="02020603050405020304" pitchFamily="18" charset="0"/>
              </a:rPr>
              <a:t>Vaikų</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dienos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centras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Mažasis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princas</a:t>
            </a:r>
            <a:r>
              <a:rPr lang="en-US" sz="2400" b="1" dirty="0">
                <a:latin typeface="Times New Roman" panose="02020603050405020304" pitchFamily="18" charset="0"/>
                <a:cs typeface="Times New Roman" panose="02020603050405020304" pitchFamily="18" charset="0"/>
              </a:rPr>
              <a:t>“</a:t>
            </a:r>
            <a:r>
              <a:rPr lang="lt-LT" dirty="0"/>
              <a:t/>
            </a:r>
            <a:br>
              <a:rPr lang="lt-LT" dirty="0"/>
            </a:br>
            <a:endParaRPr lang="lt-LT" dirty="0"/>
          </a:p>
        </p:txBody>
      </p:sp>
      <p:sp>
        <p:nvSpPr>
          <p:cNvPr id="3" name="Antrinis pavadinimas 2"/>
          <p:cNvSpPr>
            <a:spLocks noGrp="1"/>
          </p:cNvSpPr>
          <p:nvPr>
            <p:ph type="subTitle"/>
          </p:nvPr>
        </p:nvSpPr>
        <p:spPr/>
        <p:txBody>
          <a:bodyPr/>
          <a:lstStyle/>
          <a:p>
            <a:endParaRPr lang="lt-LT" dirty="0"/>
          </a:p>
        </p:txBody>
      </p:sp>
      <p:pic>
        <p:nvPicPr>
          <p:cNvPr id="9218" name="Picture 2" descr="vaikai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1206461"/>
            <a:ext cx="6408712" cy="4779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722667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sz="3600" b="1" u="sng" dirty="0" smtClean="0">
                <a:latin typeface="Times New Roman" panose="02020603050405020304" pitchFamily="18" charset="0"/>
                <a:cs typeface="Times New Roman" panose="02020603050405020304" pitchFamily="18" charset="0"/>
              </a:rPr>
              <a:t>VšĮ „Vilties erdvė“ kontaktai</a:t>
            </a:r>
            <a:br>
              <a:rPr lang="lt-LT" sz="3600" b="1" u="sng" dirty="0" smtClean="0">
                <a:latin typeface="Times New Roman" panose="02020603050405020304" pitchFamily="18" charset="0"/>
                <a:cs typeface="Times New Roman" panose="02020603050405020304" pitchFamily="18" charset="0"/>
              </a:rPr>
            </a:br>
            <a:endParaRPr lang="lt-LT" sz="3600" b="1" i="1" u="sng" dirty="0">
              <a:latin typeface="Times New Roman" panose="02020603050405020304" pitchFamily="18" charset="0"/>
              <a:cs typeface="Times New Roman" panose="02020603050405020304" pitchFamily="18" charset="0"/>
            </a:endParaRPr>
          </a:p>
        </p:txBody>
      </p:sp>
      <p:sp>
        <p:nvSpPr>
          <p:cNvPr id="3" name="Antrinis pavadinimas 2"/>
          <p:cNvSpPr>
            <a:spLocks noGrp="1"/>
          </p:cNvSpPr>
          <p:nvPr>
            <p:ph type="subTitle"/>
          </p:nvPr>
        </p:nvSpPr>
        <p:spPr>
          <a:xfrm>
            <a:off x="683568" y="1628800"/>
            <a:ext cx="8229240" cy="3977280"/>
          </a:xfrm>
        </p:spPr>
        <p:txBody>
          <a:bodyPr/>
          <a:lstStyle/>
          <a:p>
            <a:r>
              <a:rPr lang="lt-LT" sz="3200" dirty="0" smtClean="0">
                <a:latin typeface="Times New Roman" panose="02020603050405020304" pitchFamily="18" charset="0"/>
                <a:cs typeface="Times New Roman" panose="02020603050405020304" pitchFamily="18" charset="0"/>
              </a:rPr>
              <a:t>Vilniaus </a:t>
            </a:r>
            <a:r>
              <a:rPr lang="lt-LT" sz="3200" dirty="0">
                <a:latin typeface="Times New Roman" panose="02020603050405020304" pitchFamily="18" charset="0"/>
                <a:cs typeface="Times New Roman" panose="02020603050405020304" pitchFamily="18" charset="0"/>
              </a:rPr>
              <a:t>g. 2A, LT-89217 </a:t>
            </a:r>
            <a:r>
              <a:rPr lang="lt-LT" sz="3200" dirty="0" smtClean="0">
                <a:latin typeface="Times New Roman" panose="02020603050405020304" pitchFamily="18" charset="0"/>
                <a:cs typeface="Times New Roman" panose="02020603050405020304" pitchFamily="18" charset="0"/>
              </a:rPr>
              <a:t>Mažeikiai</a:t>
            </a:r>
          </a:p>
          <a:p>
            <a:endParaRPr lang="lt-LT" sz="3200" dirty="0">
              <a:latin typeface="Times New Roman" panose="02020603050405020304" pitchFamily="18" charset="0"/>
              <a:cs typeface="Times New Roman" panose="02020603050405020304" pitchFamily="18" charset="0"/>
            </a:endParaRPr>
          </a:p>
          <a:p>
            <a:r>
              <a:rPr lang="lt-LT" sz="3200" dirty="0">
                <a:latin typeface="Times New Roman" panose="02020603050405020304" pitchFamily="18" charset="0"/>
                <a:cs typeface="Times New Roman" panose="02020603050405020304" pitchFamily="18" charset="0"/>
              </a:rPr>
              <a:t>Tel. (8 443) 55 </a:t>
            </a:r>
            <a:r>
              <a:rPr lang="lt-LT" sz="3200" dirty="0" smtClean="0">
                <a:latin typeface="Times New Roman" panose="02020603050405020304" pitchFamily="18" charset="0"/>
                <a:cs typeface="Times New Roman" panose="02020603050405020304" pitchFamily="18" charset="0"/>
              </a:rPr>
              <a:t>182</a:t>
            </a:r>
          </a:p>
          <a:p>
            <a:endParaRPr lang="lt-LT" sz="3200" dirty="0">
              <a:latin typeface="Times New Roman" panose="02020603050405020304" pitchFamily="18" charset="0"/>
              <a:cs typeface="Times New Roman" panose="02020603050405020304" pitchFamily="18" charset="0"/>
            </a:endParaRPr>
          </a:p>
          <a:p>
            <a:r>
              <a:rPr lang="lt-LT" sz="3200" dirty="0">
                <a:latin typeface="Times New Roman" panose="02020603050405020304" pitchFamily="18" charset="0"/>
                <a:cs typeface="Times New Roman" panose="02020603050405020304" pitchFamily="18" charset="0"/>
              </a:rPr>
              <a:t>El. paštas: </a:t>
            </a:r>
            <a:r>
              <a:rPr lang="lt-LT" sz="3200" b="1" u="sng" dirty="0" err="1" smtClean="0">
                <a:solidFill>
                  <a:schemeClr val="tx1"/>
                </a:solidFill>
                <a:latin typeface="Times New Roman" panose="02020603050405020304" pitchFamily="18" charset="0"/>
                <a:cs typeface="Times New Roman" panose="02020603050405020304" pitchFamily="18" charset="0"/>
                <a:hlinkClick r:id="rId2"/>
              </a:rPr>
              <a:t>info@viltieserdve.lt</a:t>
            </a:r>
            <a:endParaRPr lang="lt-LT" sz="3200" b="1" u="sng" dirty="0" smtClean="0">
              <a:solidFill>
                <a:schemeClr val="tx1"/>
              </a:solidFill>
              <a:latin typeface="Times New Roman" panose="02020603050405020304" pitchFamily="18" charset="0"/>
              <a:cs typeface="Times New Roman" panose="02020603050405020304" pitchFamily="18" charset="0"/>
            </a:endParaRPr>
          </a:p>
          <a:p>
            <a:endParaRPr lang="lt-LT" sz="3200" dirty="0">
              <a:latin typeface="Times New Roman" panose="02020603050405020304" pitchFamily="18" charset="0"/>
              <a:cs typeface="Times New Roman" panose="02020603050405020304" pitchFamily="18" charset="0"/>
            </a:endParaRPr>
          </a:p>
          <a:p>
            <a:r>
              <a:rPr lang="lt-LT" sz="3200" dirty="0">
                <a:latin typeface="Times New Roman" panose="02020603050405020304" pitchFamily="18" charset="0"/>
                <a:cs typeface="Times New Roman" panose="02020603050405020304" pitchFamily="18" charset="0"/>
              </a:rPr>
              <a:t>El. svetainė: </a:t>
            </a:r>
            <a:r>
              <a:rPr lang="lt-LT" sz="3200" b="1" dirty="0" smtClean="0">
                <a:solidFill>
                  <a:schemeClr val="tx1"/>
                </a:solidFill>
                <a:latin typeface="Times New Roman" panose="02020603050405020304" pitchFamily="18" charset="0"/>
                <a:cs typeface="Times New Roman" panose="02020603050405020304" pitchFamily="18" charset="0"/>
                <a:hlinkClick r:id="rId3"/>
              </a:rPr>
              <a:t>www.viltieserdve.lt</a:t>
            </a:r>
            <a:endParaRPr lang="lt-LT" sz="3200" b="1" dirty="0" smtClean="0">
              <a:solidFill>
                <a:schemeClr val="tx1"/>
              </a:solidFill>
              <a:latin typeface="Times New Roman" panose="02020603050405020304" pitchFamily="18" charset="0"/>
              <a:cs typeface="Times New Roman" panose="02020603050405020304" pitchFamily="18" charset="0"/>
            </a:endParaRPr>
          </a:p>
          <a:p>
            <a:endParaRPr lang="lt-LT" sz="3200" dirty="0" smtClean="0">
              <a:latin typeface="Times New Roman" panose="02020603050405020304" pitchFamily="18" charset="0"/>
              <a:cs typeface="Times New Roman" panose="02020603050405020304" pitchFamily="18" charset="0"/>
            </a:endParaRPr>
          </a:p>
          <a:p>
            <a:r>
              <a:rPr lang="lt-LT" sz="3200" dirty="0" err="1">
                <a:latin typeface="Times New Roman" panose="02020603050405020304" pitchFamily="18" charset="0"/>
                <a:cs typeface="Times New Roman" panose="02020603050405020304" pitchFamily="18" charset="0"/>
              </a:rPr>
              <a:t>S</a:t>
            </a:r>
            <a:r>
              <a:rPr lang="lt-LT" sz="3200" dirty="0" err="1" smtClean="0">
                <a:latin typeface="Times New Roman" panose="02020603050405020304" pitchFamily="18" charset="0"/>
                <a:cs typeface="Times New Roman" panose="02020603050405020304" pitchFamily="18" charset="0"/>
              </a:rPr>
              <a:t>oc</a:t>
            </a:r>
            <a:r>
              <a:rPr lang="lt-LT" sz="3200" dirty="0" smtClean="0">
                <a:latin typeface="Times New Roman" panose="02020603050405020304" pitchFamily="18" charset="0"/>
                <a:cs typeface="Times New Roman" panose="02020603050405020304" pitchFamily="18" charset="0"/>
              </a:rPr>
              <a:t>. tinklas Facebook </a:t>
            </a:r>
            <a:r>
              <a:rPr lang="lt-LT" sz="3200" b="1" u="sng" dirty="0" smtClean="0">
                <a:solidFill>
                  <a:schemeClr val="tx1"/>
                </a:solidFill>
                <a:latin typeface="Times New Roman" panose="02020603050405020304" pitchFamily="18" charset="0"/>
                <a:cs typeface="Times New Roman" panose="02020603050405020304" pitchFamily="18" charset="0"/>
              </a:rPr>
              <a:t>https://www.facebook.com/viltieserdve</a:t>
            </a:r>
            <a:endParaRPr lang="lt-LT" sz="3200" b="1" u="sng" dirty="0">
              <a:solidFill>
                <a:schemeClr val="tx1"/>
              </a:solidFill>
              <a:latin typeface="Times New Roman" panose="02020603050405020304" pitchFamily="18" charset="0"/>
              <a:cs typeface="Times New Roman" panose="02020603050405020304" pitchFamily="18" charset="0"/>
            </a:endParaRPr>
          </a:p>
          <a:p>
            <a:endParaRPr lang="lt-LT" u="sng" dirty="0">
              <a:solidFill>
                <a:srgbClr val="FF0000"/>
              </a:solidFill>
            </a:endParaRPr>
          </a:p>
        </p:txBody>
      </p:sp>
    </p:spTree>
    <p:extLst>
      <p:ext uri="{BB962C8B-B14F-4D97-AF65-F5344CB8AC3E}">
        <p14:creationId xmlns:p14="http://schemas.microsoft.com/office/powerpoint/2010/main" val="418994107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993</TotalTime>
  <Words>571</Words>
  <Application>Microsoft Office PowerPoint</Application>
  <PresentationFormat>On-screen Show (4:3)</PresentationFormat>
  <Paragraphs>61</Paragraphs>
  <Slides>59</Slides>
  <Notes>0</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Office Theme</vt:lpstr>
      <vt:lpstr>     Viešoji įstaiga „Vilties erdvė“       </vt:lpstr>
      <vt:lpstr> </vt:lpstr>
      <vt:lpstr>VšĮ „Vilties erdvė“ ilgalaikė / trumpalaikė socialinė globa asmenims teikiama dviejuose atskiruose pastatuose –  Grupinio gyvenimo namuose Nr. 1 ir  Grupinio gyvenimo namuose Nr.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VšĮ „Vilties erdvė“ dienos socialinės globos paslaugos teikiamos Specialiosiose dirbtuvėse. </vt:lpstr>
      <vt:lpstr>Specialiųjų dirbtuvių paslaugų gavėjams teikiamos informavimo, konsultavimo, tarpininkavimo, atstovavimo, bendravimo, maitinimo, laisvalaikio organizavimo, darbinių įgūdžių, transporto ir kitos asmeniui pagal jo savarankiškumo lygį reikalingos paslaugos.  </vt:lpstr>
      <vt:lpstr>PowerPoint Presentation</vt:lpstr>
      <vt:lpstr>Specialiosios dirbtuvės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Vaikų dienos centras „Mažasis princas“ </vt:lpstr>
      <vt:lpstr>Vaikų dienos centras „Mažasis princas“ </vt:lpstr>
      <vt:lpstr>Vaikų dienos centras „Mažasis princas“ </vt:lpstr>
      <vt:lpstr>Vaikų dienos centras „Mažasis princas“ </vt:lpstr>
      <vt:lpstr>Vaikų dienos centras „Mažasis princas“ </vt:lpstr>
      <vt:lpstr>Vaikų dienos centras „Mažasis princas“ </vt:lpstr>
      <vt:lpstr>VšĮ „Vilties erdvė“ kontaktai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SOCIALINĖS PASLAUGOS SOCIALINĖS GLOBOS ĮSTAIGOSE</dc:title>
  <dc:subject/>
  <dc:creator>Raimonda</dc:creator>
  <dc:description/>
  <cp:lastModifiedBy>ViltiesErdvė</cp:lastModifiedBy>
  <cp:revision>67</cp:revision>
  <dcterms:created xsi:type="dcterms:W3CDTF">2006-08-16T00:00:00Z</dcterms:created>
  <dcterms:modified xsi:type="dcterms:W3CDTF">2024-10-03T05:39:31Z</dcterms:modified>
  <dc:language>lt-LT</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14.0000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0</vt:i4>
  </property>
  <property fmtid="{D5CDD505-2E9C-101B-9397-08002B2CF9AE}" pid="8" name="PresentationFormat">
    <vt:lpwstr>Demonstracija ekrane (4:3)</vt:lpwstr>
  </property>
  <property fmtid="{D5CDD505-2E9C-101B-9397-08002B2CF9AE}" pid="9" name="ScaleCrop">
    <vt:bool>false</vt:bool>
  </property>
  <property fmtid="{D5CDD505-2E9C-101B-9397-08002B2CF9AE}" pid="10" name="ShareDoc">
    <vt:bool>false</vt:bool>
  </property>
  <property fmtid="{D5CDD505-2E9C-101B-9397-08002B2CF9AE}" pid="11" name="Slides">
    <vt:i4>18</vt:i4>
  </property>
</Properties>
</file>